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9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16">
          <p15:clr>
            <a:srgbClr val="A4A3A4"/>
          </p15:clr>
        </p15:guide>
        <p15:guide id="2" pos="23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328" y="-636"/>
      </p:cViewPr>
      <p:guideLst>
        <p:guide orient="horz" pos="3016"/>
        <p:guide pos="23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8290A-AFD5-44AA-A36E-942C5EA4B8D9}" type="datetimeFigureOut">
              <a:rPr lang="en-US" smtClean="0"/>
              <a:t>7/29/2014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D3D46-631E-4FE0-A151-D9A84F430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62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3AD74-1E04-4F19-BA68-32205571D81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1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450" y="2974705"/>
            <a:ext cx="6261100" cy="20525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5426288"/>
            <a:ext cx="5156200" cy="24471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40350" y="536423"/>
            <a:ext cx="1657350" cy="114067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8300" y="536423"/>
            <a:ext cx="4849283" cy="1140672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63" y="6153339"/>
            <a:ext cx="6261100" cy="19018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863" y="4058633"/>
            <a:ext cx="6261100" cy="209470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44383" y="2234355"/>
            <a:ext cx="3253317" cy="631958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143474"/>
            <a:ext cx="3254596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300" y="3036771"/>
            <a:ext cx="3254596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41827" y="2143474"/>
            <a:ext cx="3255874" cy="89329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41827" y="3036771"/>
            <a:ext cx="3255874" cy="5517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1" y="381259"/>
            <a:ext cx="2423363" cy="16225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901" y="381259"/>
            <a:ext cx="4117799" cy="817268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8301" y="2003825"/>
            <a:ext cx="2423363" cy="65501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88" y="6703060"/>
            <a:ext cx="4419600" cy="79133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43788" y="855615"/>
            <a:ext cx="4419600" cy="57454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788" y="7494394"/>
            <a:ext cx="4419600" cy="11238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8300" y="383477"/>
            <a:ext cx="6629400" cy="1595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8300" y="2234355"/>
            <a:ext cx="6629400" cy="6319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8300" y="8875350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8523B-E035-4CAE-A96A-58211FC229D1}" type="datetimeFigureOut">
              <a:rPr lang="en-US" smtClean="0"/>
              <a:t>7/29/2014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16717" y="8875350"/>
            <a:ext cx="2332567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78967" y="8875350"/>
            <a:ext cx="1718733" cy="5098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FF54-6BA4-4515-87CA-28703F844993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1397000" y="2209800"/>
            <a:ext cx="7747000" cy="647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750"/>
              </a:lnSpc>
            </a:pPr>
            <a:r>
              <a:rPr lang="en-CA" sz="5000" dirty="0" smtClean="0">
                <a:solidFill>
                  <a:srgbClr val="000000"/>
                </a:solidFill>
                <a:latin typeface="Arial"/>
                <a:cs typeface="Arial"/>
              </a:rPr>
              <a:t>Diffusion MRI Analysis</a:t>
            </a:r>
          </a:p>
          <a:p>
            <a:pPr>
              <a:lnSpc>
                <a:spcPts val="5750"/>
              </a:lnSpc>
            </a:pPr>
            <a:endParaRPr lang="en-CA" sz="50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02000" y="3949700"/>
            <a:ext cx="58420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0" dirty="0" smtClean="0">
                <a:solidFill>
                  <a:srgbClr val="898889"/>
                </a:solidFill>
                <a:latin typeface="Calibri"/>
                <a:cs typeface="Calibri"/>
              </a:rPr>
              <a:t>Sonia </a:t>
            </a:r>
            <a:r>
              <a:rPr lang="en-CA" sz="2800" dirty="0" err="1" smtClean="0">
                <a:solidFill>
                  <a:srgbClr val="898889"/>
                </a:solidFill>
                <a:latin typeface="Calibri"/>
                <a:cs typeface="Calibri"/>
              </a:rPr>
              <a:t>Pujol</a:t>
            </a:r>
            <a:r>
              <a:rPr lang="en-CA" sz="2800" smtClean="0">
                <a:solidFill>
                  <a:srgbClr val="898889"/>
                </a:solidFill>
                <a:latin typeface="Calibri"/>
                <a:cs typeface="Calibri"/>
              </a:rPr>
              <a:t>, Ph.D.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514600" y="4864100"/>
            <a:ext cx="66294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00"/>
              </a:lnSpc>
              <a:tabLst>
                <a:tab pos="711200" algn="l"/>
              </a:tabLst>
            </a:pPr>
            <a:r>
              <a:rPr lang="en-CA" sz="2800" smtClean="0">
                <a:solidFill>
                  <a:srgbClr val="898889"/>
                </a:solidFill>
                <a:latin typeface="Calibri"/>
                <a:cs typeface="Calibri"/>
              </a:rPr>
              <a:t>Surgical Planning Laboratory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898889"/>
                </a:solidFill>
                <a:latin typeface="Calibri"/>
                <a:cs typeface="Calibri"/>
              </a:rPr>
              <a:t>	Harvard University</a:t>
            </a:r>
          </a:p>
          <a:p>
            <a:pPr>
              <a:lnSpc>
                <a:spcPts val="410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3263900" y="558800"/>
            <a:ext cx="5880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Calibri"/>
                <a:cs typeface="Calibri"/>
              </a:rPr>
              <a:t>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117600" y="5638800"/>
            <a:ext cx="80264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2400" smtClean="0">
                <a:solidFill>
                  <a:srgbClr val="000000"/>
                </a:solidFill>
                <a:latin typeface="Calibri"/>
                <a:cs typeface="Calibri"/>
              </a:rPr>
              <a:t>DTI tractography provides 3D reconstrucLon of the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Calibri"/>
                <a:cs typeface="Calibri"/>
              </a:rPr>
              <a:t>trajectory of white maJer pathways</a:t>
            </a:r>
          </a:p>
          <a:p>
            <a:pPr>
              <a:lnSpc>
                <a:spcPts val="25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679700" y="533400"/>
            <a:ext cx="6464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Tutorial Outline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19600" y="1651000"/>
            <a:ext cx="4724400" cy="161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This tutorial is an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introduction to the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fundamentals of</a:t>
            </a:r>
          </a:p>
          <a:p>
            <a:pPr>
              <a:lnSpc>
                <a:spcPts val="38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419600" y="3098800"/>
            <a:ext cx="4724400" cy="210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3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Diffusion MRI analysis,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from the estimation of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diffusion tensors to the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interactive 3D</a:t>
            </a:r>
          </a:p>
          <a:p>
            <a:pPr>
              <a:lnSpc>
                <a:spcPts val="383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419600" y="5041900"/>
            <a:ext cx="4724400" cy="1143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visualization of fiber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tracts.</a:t>
            </a:r>
          </a:p>
          <a:p>
            <a:pPr>
              <a:lnSpc>
                <a:spcPts val="39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2590800" y="533400"/>
            <a:ext cx="6553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Tutorial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397000"/>
            <a:ext cx="8597900" cy="1409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50"/>
              </a:lnSpc>
            </a:pPr>
            <a:r>
              <a:rPr lang="en-CA" sz="2800" smtClean="0">
                <a:solidFill>
                  <a:srgbClr val="000000"/>
                </a:solidFill>
                <a:latin typeface="Arial"/>
                <a:cs typeface="Arial"/>
              </a:rPr>
              <a:t>The tutorial dataset DiffusionMRI_tutorialData is a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000000"/>
                </a:solidFill>
                <a:latin typeface="Arial"/>
                <a:cs typeface="Arial"/>
              </a:rPr>
              <a:t>Diffusion Weighted MR scan of the brain acquired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000000"/>
                </a:solidFill>
                <a:latin typeface="Arial"/>
                <a:cs typeface="Arial"/>
              </a:rPr>
              <a:t>with41 gradient directions and one baseline.</a:t>
            </a:r>
          </a:p>
          <a:p>
            <a:pPr>
              <a:lnSpc>
                <a:spcPts val="335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69000" y="4584700"/>
            <a:ext cx="3175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Diffusion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311400" y="4724400"/>
            <a:ext cx="68326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60"/>
              </a:lnSpc>
            </a:pPr>
            <a:r>
              <a:rPr lang="en-CA" sz="2400" dirty="0" smtClean="0">
                <a:solidFill>
                  <a:srgbClr val="000000"/>
                </a:solidFill>
                <a:latin typeface="Arial"/>
                <a:cs typeface="Arial"/>
              </a:rPr>
              <a:t>Diffusion</a:t>
            </a:r>
          </a:p>
          <a:p>
            <a:pPr>
              <a:lnSpc>
                <a:spcPts val="2160"/>
              </a:lnSpc>
            </a:pPr>
            <a:endParaRPr lang="en-CA" sz="2400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51600"/>
            <a:ext cx="1447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019300" y="5080000"/>
            <a:ext cx="1892300" cy="876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152400" algn="l"/>
              </a:tabLst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Sensitizing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	Gradients</a:t>
            </a:r>
          </a:p>
          <a:p>
            <a:pPr>
              <a:lnSpc>
                <a:spcPts val="21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867400" y="5003800"/>
            <a:ext cx="31623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Weighted</a:t>
            </a:r>
          </a:p>
          <a:p>
            <a:pPr>
              <a:lnSpc>
                <a:spcPts val="21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146800" y="5372100"/>
            <a:ext cx="28829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Images</a:t>
            </a:r>
          </a:p>
          <a:p>
            <a:pPr>
              <a:lnSpc>
                <a:spcPts val="21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25900" y="6451600"/>
            <a:ext cx="50038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2451100" y="533400"/>
            <a:ext cx="66929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Tutorial Software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05400" y="2146300"/>
            <a:ext cx="40386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0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The tutorial uses the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3DSlicer version 4.3</a:t>
            </a:r>
          </a:p>
          <a:p>
            <a:pPr>
              <a:lnSpc>
                <a:spcPts val="38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105400" y="3200400"/>
            <a:ext cx="4038600" cy="1130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90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software available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at </a:t>
            </a:r>
            <a:r>
              <a:rPr lang="en-CA" sz="3200" smtClean="0">
                <a:solidFill>
                  <a:srgbClr val="0000FF"/>
                </a:solidFill>
                <a:latin typeface="Arial"/>
                <a:cs typeface="Arial"/>
              </a:rPr>
              <a:t>www.slicer.org</a:t>
            </a:r>
          </a:p>
          <a:p>
            <a:pPr>
              <a:lnSpc>
                <a:spcPts val="39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47700" y="5308600"/>
            <a:ext cx="8496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Disclaimer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47700" y="5613400"/>
            <a:ext cx="8496300" cy="673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CA" sz="1600" smtClean="0">
                <a:solidFill>
                  <a:srgbClr val="000000"/>
                </a:solidFill>
                <a:latin typeface="Arial"/>
                <a:cs typeface="Arial"/>
              </a:rPr>
              <a:t>It is the responsibility of the user of 3DSlicer to comply with both the terms of the license</a:t>
            </a:r>
            <a:r>
              <a:rPr lang="en-CA" sz="16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00" smtClean="0">
                <a:solidFill>
                  <a:srgbClr val="000000"/>
                </a:solidFill>
                <a:latin typeface="Times New Roman"/>
              </a:rPr>
            </a:br>
            <a:r>
              <a:rPr lang="en-CA" sz="1600" smtClean="0">
                <a:solidFill>
                  <a:srgbClr val="000000"/>
                </a:solidFill>
                <a:latin typeface="Arial"/>
                <a:cs typeface="Arial"/>
              </a:rPr>
              <a:t>and with the applicable laws, regulations and rules.  Slicer is a tool for research, and is not</a:t>
            </a:r>
            <a:r>
              <a:rPr lang="en-CA" sz="16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600" smtClean="0">
                <a:solidFill>
                  <a:srgbClr val="000000"/>
                </a:solidFill>
                <a:latin typeface="Times New Roman"/>
              </a:rPr>
            </a:br>
            <a:r>
              <a:rPr lang="en-CA" sz="1600" smtClean="0">
                <a:solidFill>
                  <a:srgbClr val="000000"/>
                </a:solidFill>
                <a:latin typeface="Arial"/>
                <a:cs typeface="Arial"/>
              </a:rPr>
              <a:t>FDA approved.</a:t>
            </a:r>
          </a:p>
          <a:p>
            <a:pPr>
              <a:lnSpc>
                <a:spcPts val="150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3517900" y="533400"/>
            <a:ext cx="5626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3DSlicer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902200" y="1739900"/>
            <a:ext cx="4241800" cy="812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•  An </a:t>
            </a:r>
            <a:r>
              <a:rPr lang="en-CA" sz="2700" smtClean="0">
                <a:solidFill>
                  <a:srgbClr val="3333CC"/>
                </a:solidFill>
                <a:latin typeface="Arial"/>
                <a:cs typeface="Arial"/>
              </a:rPr>
              <a:t>end-user application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for image analysis</a:t>
            </a:r>
          </a:p>
          <a:p>
            <a:pPr>
              <a:lnSpc>
                <a:spcPts val="2500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902200" y="2882900"/>
            <a:ext cx="4241800" cy="825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•  An </a:t>
            </a:r>
            <a:r>
              <a:rPr lang="en-CA" sz="2700" smtClean="0">
                <a:solidFill>
                  <a:srgbClr val="3333CC"/>
                </a:solidFill>
                <a:latin typeface="Arial"/>
                <a:cs typeface="Arial"/>
              </a:rPr>
              <a:t>open-source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3333CC"/>
                </a:solidFill>
                <a:latin typeface="Arial"/>
                <a:cs typeface="Arial"/>
              </a:rPr>
              <a:t>environment</a:t>
            </a: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 for</a:t>
            </a:r>
          </a:p>
          <a:p>
            <a:pPr>
              <a:lnSpc>
                <a:spcPts val="2600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232400" y="3530600"/>
            <a:ext cx="39116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software development</a:t>
            </a:r>
          </a:p>
          <a:p>
            <a:pPr>
              <a:lnSpc>
                <a:spcPts val="2600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02200" y="4343400"/>
            <a:ext cx="4241800" cy="1168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50"/>
              </a:lnSpc>
            </a:pP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•  A software platform that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is both </a:t>
            </a:r>
            <a:r>
              <a:rPr lang="en-CA" sz="2700" smtClean="0">
                <a:solidFill>
                  <a:srgbClr val="3333CC"/>
                </a:solidFill>
                <a:latin typeface="Arial"/>
                <a:cs typeface="Arial"/>
              </a:rPr>
              <a:t>easy to use</a:t>
            </a: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 for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clinical researchers and</a:t>
            </a:r>
          </a:p>
          <a:p>
            <a:pPr>
              <a:lnSpc>
                <a:spcPts val="2650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41300" y="5549900"/>
            <a:ext cx="4914900" cy="63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3D Slicer is a multi-institution effort supported</a:t>
            </a:r>
            <a:r>
              <a:rPr lang="en-CA" sz="1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800" smtClean="0">
                <a:solidFill>
                  <a:srgbClr val="000000"/>
                </a:solidFill>
                <a:latin typeface="Times New Roman"/>
              </a:rPr>
            </a:b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by the National Institutes of Health.</a:t>
            </a:r>
          </a:p>
          <a:p>
            <a:pPr>
              <a:lnSpc>
                <a:spcPts val="2095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7200" y="6451600"/>
            <a:ext cx="4699000" cy="254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400"/>
              </a:lnSpc>
              <a:tabLst>
                <a:tab pos="3568700" algn="l"/>
              </a:tabLst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	Sonia Pujol, Ph.D.</a:t>
            </a:r>
          </a:p>
          <a:p>
            <a:pPr>
              <a:lnSpc>
                <a:spcPts val="1380"/>
              </a:lnSpc>
            </a:pPr>
            <a:endParaRPr lang="en-CA" sz="12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32400" y="5346700"/>
            <a:ext cx="3797300" cy="901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CA" sz="2700" smtClean="0">
                <a:solidFill>
                  <a:srgbClr val="3333CC"/>
                </a:solidFill>
                <a:latin typeface="Arial"/>
                <a:cs typeface="Arial"/>
              </a:rPr>
              <a:t>easy to extend</a:t>
            </a: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 for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programmers</a:t>
            </a:r>
          </a:p>
          <a:p>
            <a:pPr>
              <a:lnSpc>
                <a:spcPts val="2600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2095500" y="533400"/>
            <a:ext cx="7048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Learning Objectives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6129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Following this tutorial, you’ll be able to</a:t>
            </a:r>
          </a:p>
          <a:p>
            <a:pPr>
              <a:lnSpc>
                <a:spcPts val="368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2171700"/>
            <a:ext cx="8597900" cy="1054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1) Estimate a tensor volume from a set of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Diffusion Weighted Images</a:t>
            </a:r>
          </a:p>
          <a:p>
            <a:pPr>
              <a:lnSpc>
                <a:spcPts val="34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6100" y="3149600"/>
            <a:ext cx="8597900" cy="1054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2) Understand the shape and size of the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diffusion ellipsoid</a:t>
            </a:r>
          </a:p>
          <a:p>
            <a:pPr>
              <a:lnSpc>
                <a:spcPts val="34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6100" y="4127500"/>
            <a:ext cx="8597900" cy="1054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3) Reconstruct DTI tracts from a pre-defined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region of interest</a:t>
            </a:r>
          </a:p>
          <a:p>
            <a:pPr>
              <a:lnSpc>
                <a:spcPts val="34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46100" y="5092700"/>
            <a:ext cx="8597900" cy="1066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4) Interactively visualize DTI tracts seeded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from a fiducial</a:t>
            </a:r>
          </a:p>
          <a:p>
            <a:pPr>
              <a:lnSpc>
                <a:spcPts val="35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3" name="TextBox 2"/>
          <p:cNvSpPr txBox="1"/>
          <p:nvPr/>
        </p:nvSpPr>
        <p:spPr>
          <a:xfrm>
            <a:off x="774700" y="533400"/>
            <a:ext cx="8369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MR Diffusion Analysis Pipeline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08100" y="3987800"/>
            <a:ext cx="6223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DWI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11500" y="3987800"/>
            <a:ext cx="9271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Tensor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965700" y="3987800"/>
            <a:ext cx="8509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Scalar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54900" y="3987800"/>
            <a:ext cx="4572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3D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9800" y="4292600"/>
            <a:ext cx="1409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Acquisition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870200" y="4292600"/>
            <a:ext cx="1435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Calculation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16500" y="4292600"/>
            <a:ext cx="800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Maps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908800" y="4292600"/>
            <a:ext cx="16129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Visualization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4660900" y="2489200"/>
            <a:ext cx="4483100" cy="76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0" smtClean="0">
                <a:solidFill>
                  <a:srgbClr val="000000"/>
                </a:solidFill>
                <a:latin typeface="Arial"/>
                <a:cs typeface="Arial"/>
              </a:rPr>
              <a:t>Part 1:</a:t>
            </a:r>
          </a:p>
          <a:p>
            <a:pPr>
              <a:lnSpc>
                <a:spcPts val="460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660900" y="3073400"/>
            <a:ext cx="4483100" cy="1409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CA" sz="4000" smtClean="0">
                <a:solidFill>
                  <a:srgbClr val="000000"/>
                </a:solidFill>
                <a:latin typeface="Arial"/>
                <a:cs typeface="Arial"/>
              </a:rPr>
              <a:t>From DWI images</a:t>
            </a:r>
            <a:r>
              <a:rPr lang="en-CA" sz="4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4000" smtClean="0">
                <a:solidFill>
                  <a:srgbClr val="000000"/>
                </a:solidFill>
                <a:latin typeface="Times New Roman"/>
              </a:rPr>
            </a:br>
            <a:r>
              <a:rPr lang="en-CA" sz="4000" smtClean="0">
                <a:solidFill>
                  <a:srgbClr val="000000"/>
                </a:solidFill>
                <a:latin typeface="Arial"/>
                <a:cs typeface="Arial"/>
              </a:rPr>
              <a:t>to Tensors</a:t>
            </a:r>
          </a:p>
          <a:p>
            <a:pPr>
              <a:lnSpc>
                <a:spcPts val="480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622300" y="533400"/>
            <a:ext cx="8521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Understanding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7500" y="4851400"/>
            <a:ext cx="8826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The Diffusion Weighted Imaging (DWI) dataset is composed of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17500" y="5207000"/>
            <a:ext cx="88265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1 volume acquired without diffusion-sensitizing gradient, and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17500" y="5562600"/>
            <a:ext cx="8826500" cy="850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41 volumes acquired with 41 different diffusion-sensitizing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gradient directions.</a:t>
            </a:r>
          </a:p>
          <a:p>
            <a:pPr>
              <a:lnSpc>
                <a:spcPts val="29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3928" y="2132856"/>
            <a:ext cx="266429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First, start Slicer 4.3.1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730500" y="533400"/>
            <a:ext cx="6413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Brain Anatomy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32300" y="2552700"/>
            <a:ext cx="4711700" cy="1066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00"/>
              </a:lnSpc>
            </a:pPr>
            <a:r>
              <a:rPr lang="en-CA" sz="3000" smtClean="0">
                <a:solidFill>
                  <a:srgbClr val="000000"/>
                </a:solidFill>
                <a:latin typeface="Arial"/>
                <a:cs typeface="Arial"/>
              </a:rPr>
              <a:t>•White matter ~45% of the</a:t>
            </a:r>
            <a:r>
              <a:rPr lang="en-CA" sz="3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3000" smtClean="0">
                <a:solidFill>
                  <a:srgbClr val="000000"/>
                </a:solidFill>
                <a:latin typeface="Arial"/>
                <a:cs typeface="Arial"/>
              </a:rPr>
              <a:t>brain</a:t>
            </a:r>
          </a:p>
          <a:p>
            <a:pPr>
              <a:lnSpc>
                <a:spcPts val="370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432300" y="3505200"/>
            <a:ext cx="4711700" cy="1193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300"/>
              </a:lnSpc>
            </a:pPr>
            <a:r>
              <a:rPr lang="en-CA" sz="3000" smtClean="0">
                <a:solidFill>
                  <a:srgbClr val="000000"/>
                </a:solidFill>
                <a:latin typeface="Arial"/>
                <a:cs typeface="Arial"/>
              </a:rPr>
              <a:t>•Myelinated  nerve fibers</a:t>
            </a:r>
            <a:r>
              <a:rPr lang="en-CA" sz="3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000" smtClean="0">
                <a:solidFill>
                  <a:srgbClr val="000000"/>
                </a:solidFill>
                <a:latin typeface="Times New Roman"/>
              </a:rPr>
            </a:br>
            <a:r>
              <a:rPr lang="en-CA" sz="3000" smtClean="0">
                <a:solidFill>
                  <a:srgbClr val="000000"/>
                </a:solidFill>
                <a:latin typeface="Arial"/>
                <a:cs typeface="Arial"/>
              </a:rPr>
              <a:t>(~ 10 μm axon diameter)</a:t>
            </a:r>
          </a:p>
          <a:p>
            <a:pPr>
              <a:lnSpc>
                <a:spcPts val="4300"/>
              </a:lnSpc>
            </a:pPr>
            <a:endParaRPr lang="en-CA" sz="3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339752" y="3956222"/>
            <a:ext cx="3744416" cy="147476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In your files archive, locate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the file </a:t>
            </a:r>
            <a:r>
              <a:rPr lang="en-CA" sz="2010" b="1" dirty="0" err="1">
                <a:solidFill>
                  <a:srgbClr val="000000"/>
                </a:solidFill>
                <a:latin typeface="Arial Bold"/>
                <a:cs typeface="Arial Bold"/>
              </a:rPr>
              <a:t>dwi.nhdr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in the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dataset folder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for this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tutorial.</a:t>
            </a:r>
          </a:p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Drag and drop the file </a:t>
            </a:r>
            <a:r>
              <a:rPr lang="en-CA" sz="200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dwi.nhdr</a:t>
            </a:r>
            <a:r>
              <a:rPr lang="en-CA" sz="2000" b="1" dirty="0" smtClean="0">
                <a:solidFill>
                  <a:srgbClr val="000000"/>
                </a:solidFill>
                <a:latin typeface="Arial Bold"/>
                <a:cs typeface="Arial Bold"/>
              </a:rPr>
              <a:t>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into the Slicer viewer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11960" y="2636912"/>
            <a:ext cx="2912740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79400" y="5207000"/>
            <a:ext cx="3356496" cy="61555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OK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to load the dataset to Slicer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339752" y="4437112"/>
            <a:ext cx="3384376" cy="7698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2843808" y="1916832"/>
            <a:ext cx="2160240" cy="544274"/>
          </a:xfrm>
          <a:custGeom>
            <a:avLst/>
            <a:gdLst/>
            <a:ahLst/>
            <a:cxnLst/>
            <a:rect l="l" t="t" r="r" b="b"/>
            <a:pathLst>
              <a:path w="3048000" h="1476375">
                <a:moveTo>
                  <a:pt x="0" y="1476375"/>
                </a:moveTo>
                <a:lnTo>
                  <a:pt x="3048000" y="1476375"/>
                </a:lnTo>
                <a:lnTo>
                  <a:pt x="3048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>
            <a:noAutofit/>
          </a:bodyPr>
          <a:lstStyle/>
          <a:p>
            <a:pPr marL="91452" marR="86820">
              <a:lnSpc>
                <a:spcPct val="100041"/>
              </a:lnSpc>
              <a:spcBef>
                <a:spcPts val="430"/>
              </a:spcBef>
            </a:pPr>
            <a:r>
              <a:rPr lang="en-US" dirty="0" smtClean="0">
                <a:latin typeface="Arial"/>
                <a:cs typeface="Arial"/>
              </a:rPr>
              <a:t>Slicer displays DWI volume of the brain</a:t>
            </a:r>
            <a:endParaRPr lang="en-US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118100" y="1943100"/>
            <a:ext cx="2550244" cy="88485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Click on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Modules  </a:t>
            </a:r>
          </a:p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</a:rPr>
              <a:t>menu and select the module </a:t>
            </a:r>
            <a:r>
              <a:rPr lang="en-CA" sz="2000" b="1" dirty="0" smtClean="0">
                <a:solidFill>
                  <a:srgbClr val="000000"/>
                </a:solidFill>
                <a:latin typeface="Arial Bold"/>
                <a:cs typeface="Arial Bold"/>
              </a:rPr>
              <a:t>Volumes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>
            <a:stCxn id="3" idx="1"/>
          </p:cNvCxnSpPr>
          <p:nvPr/>
        </p:nvCxnSpPr>
        <p:spPr>
          <a:xfrm flipH="1">
            <a:off x="2057400" y="2385529"/>
            <a:ext cx="3060700" cy="9714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635896" y="1484784"/>
            <a:ext cx="3312368" cy="209031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baseline image</a:t>
            </a:r>
          </a:p>
          <a:p>
            <a:pPr>
              <a:lnSpc>
                <a:spcPts val="24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corresponds to the DWI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Component #0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</a:p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the</a:t>
            </a:r>
          </a:p>
          <a:p>
            <a:pPr>
              <a:lnSpc>
                <a:spcPts val="2300"/>
              </a:lnSpc>
            </a:pP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DWI Component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#10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which corresponds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the 10</a:t>
            </a:r>
            <a:r>
              <a:rPr lang="en-CA" sz="1333" dirty="0">
                <a:solidFill>
                  <a:srgbClr val="000000"/>
                </a:solidFill>
                <a:latin typeface="Arial"/>
                <a:cs typeface="Arial"/>
              </a:rPr>
              <a:t>th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diffusion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sensitizing gradient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2636912"/>
            <a:ext cx="2555776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864035" y="2793524"/>
            <a:ext cx="4787529" cy="589905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Adjust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Window Level editor pre-sets</a:t>
            </a:r>
          </a:p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with 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Volume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 module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menu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1300" y="4775200"/>
            <a:ext cx="8902700" cy="203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65"/>
              </a:lnSpc>
            </a:pPr>
            <a:r>
              <a:rPr lang="en-CA" sz="1100" smtClean="0">
                <a:solidFill>
                  <a:srgbClr val="000000"/>
                </a:solidFill>
                <a:latin typeface="Arial"/>
                <a:cs typeface="Arial"/>
              </a:rPr>
              <a:t>I</a:t>
            </a:r>
          </a:p>
          <a:p>
            <a:pPr>
              <a:lnSpc>
                <a:spcPts val="1265"/>
              </a:lnSpc>
            </a:pPr>
            <a:endParaRPr lang="en-CA" sz="11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7919" y="3883152"/>
            <a:ext cx="2223655" cy="1939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21453" y="2420888"/>
            <a:ext cx="3893244" cy="92333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Position your mouse over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pin icon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then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click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on 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link icon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fit image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to window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icon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699792" y="3344218"/>
            <a:ext cx="792088" cy="5888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371600" y="4149080"/>
            <a:ext cx="1112168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512527" y="2780928"/>
            <a:ext cx="1915457" cy="17281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251520" y="4509120"/>
            <a:ext cx="2817091" cy="92333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Click on the Slicer layout menu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 select 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Red slice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only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layout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371600" y="330200"/>
            <a:ext cx="7772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Loading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107504" y="4293096"/>
            <a:ext cx="2160240" cy="935397"/>
          </a:xfrm>
          <a:custGeom>
            <a:avLst/>
            <a:gdLst/>
            <a:ahLst/>
            <a:cxnLst/>
            <a:rect l="l" t="t" r="r" b="b"/>
            <a:pathLst>
              <a:path w="3048000" h="1476375">
                <a:moveTo>
                  <a:pt x="0" y="1476375"/>
                </a:moveTo>
                <a:lnTo>
                  <a:pt x="3048000" y="1476375"/>
                </a:lnTo>
                <a:lnTo>
                  <a:pt x="3048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>
            <a:noAutofit/>
          </a:bodyPr>
          <a:lstStyle/>
          <a:p>
            <a:pPr lvl="0">
              <a:lnSpc>
                <a:spcPts val="2400"/>
              </a:lnSpc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Slicer displays on the Axial anatomical</a:t>
            </a:r>
            <a:r>
              <a:rPr lang="en-CA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dirty="0">
                <a:solidFill>
                  <a:srgbClr val="000000"/>
                </a:solidFill>
                <a:latin typeface="Times New Roman"/>
              </a:rPr>
            </a:b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slice in the Viewer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206500" y="330200"/>
            <a:ext cx="7937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Exploring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076056" y="3241169"/>
            <a:ext cx="2232248" cy="21320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4554907" y="2625616"/>
            <a:ext cx="4363019" cy="61555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Click on the Modules menu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 select </a:t>
            </a:r>
            <a:endParaRPr lang="en-CA" sz="2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lvl="0"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module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DWI to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DTI Estimation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511300" y="533400"/>
            <a:ext cx="7632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White Matter Exploration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51200" y="1993900"/>
            <a:ext cx="5892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Jules Joseph Dejerine</a:t>
            </a:r>
          </a:p>
          <a:p>
            <a:pPr>
              <a:lnSpc>
                <a:spcPts val="368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51200" y="2476500"/>
            <a:ext cx="58928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(Anatomie des centres</a:t>
            </a:r>
          </a:p>
          <a:p>
            <a:pPr>
              <a:lnSpc>
                <a:spcPts val="368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251200" y="2946400"/>
            <a:ext cx="5892800" cy="162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5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nerveux (Paris, 1890-1901):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Atlas of Neuroanatomy based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on myelin stained preparation</a:t>
            </a:r>
          </a:p>
          <a:p>
            <a:pPr>
              <a:lnSpc>
                <a:spcPts val="385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1206500" y="330200"/>
            <a:ext cx="7937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Exploring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493444" y="1848378"/>
            <a:ext cx="4320356" cy="356507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the module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DWI to DTI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Estimation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 in the modules menu:</a:t>
            </a:r>
          </a:p>
          <a:p>
            <a:pPr lvl="0"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select 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Input DWI volume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‘</a:t>
            </a:r>
            <a:r>
              <a:rPr lang="en-CA" sz="2010" b="1" dirty="0" err="1">
                <a:solidFill>
                  <a:srgbClr val="000000"/>
                </a:solidFill>
                <a:latin typeface="Arial Bold"/>
                <a:cs typeface="Arial Bold"/>
              </a:rPr>
              <a:t>dwi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-select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Output DTI Volume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‘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Create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and Rename New Volume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’, and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rename it ‘</a:t>
            </a:r>
            <a:r>
              <a:rPr lang="en-CA" sz="2010" b="1" dirty="0" err="1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-select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Output Baseline Volume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‘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Create and Rename new Volume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’,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 rename it ‘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baseline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-select the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Estimation Parameter</a:t>
            </a:r>
          </a:p>
          <a:p>
            <a:pPr lvl="0">
              <a:lnSpc>
                <a:spcPts val="2400"/>
              </a:lnSpc>
            </a:pP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‘WLS’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 (Weighted Least Squares) and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click on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Apply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31841" y="4797152"/>
            <a:ext cx="1361603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206500" y="330200"/>
            <a:ext cx="7937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Exploring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23527" y="1916832"/>
            <a:ext cx="2560589" cy="92333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Position your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mouse over 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pin icon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select the volume 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84117" y="1556792"/>
            <a:ext cx="1399851" cy="792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1206500" y="330200"/>
            <a:ext cx="7937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Exploring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2348880"/>
            <a:ext cx="3513460" cy="166712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Slicer displays the DTI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volume in color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by orientation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mode:</a:t>
            </a:r>
          </a:p>
          <a:p>
            <a:pPr>
              <a:lnSpc>
                <a:spcPts val="2400"/>
              </a:lnSpc>
            </a:pPr>
            <a:r>
              <a:rPr lang="en-CA" sz="2000" dirty="0">
                <a:solidFill>
                  <a:srgbClr val="FF0000"/>
                </a:solidFill>
                <a:latin typeface="Arial"/>
                <a:cs typeface="Arial"/>
              </a:rPr>
              <a:t>Red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: right-left</a:t>
            </a:r>
          </a:p>
          <a:p>
            <a:pPr>
              <a:lnSpc>
                <a:spcPts val="2900"/>
              </a:lnSpc>
            </a:pPr>
            <a:r>
              <a:rPr lang="en-CA" sz="2000" dirty="0">
                <a:solidFill>
                  <a:srgbClr val="00B050"/>
                </a:solidFill>
                <a:latin typeface="Arial"/>
                <a:cs typeface="Arial"/>
              </a:rPr>
              <a:t>Green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: anterior-posterior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70C0"/>
                </a:solidFill>
                <a:latin typeface="Arial"/>
                <a:cs typeface="Arial"/>
              </a:rPr>
              <a:t>Blue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inferior-superior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31" name="TextBox 2"/>
          <p:cNvSpPr txBox="1"/>
          <p:nvPr/>
        </p:nvSpPr>
        <p:spPr>
          <a:xfrm>
            <a:off x="1866900" y="533400"/>
            <a:ext cx="7277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Arial"/>
                <a:cs typeface="Arial"/>
              </a:rPr>
              <a:t>Diffusion Tensor Data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481366" y="1561009"/>
            <a:ext cx="378867" cy="38472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CA" sz="1305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T</a:t>
            </a:r>
          </a:p>
          <a:p>
            <a:pPr>
              <a:lnSpc>
                <a:spcPts val="1495"/>
              </a:lnSpc>
            </a:pPr>
            <a:endParaRPr lang="en-CA" sz="1305" dirty="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156200" y="2273300"/>
            <a:ext cx="36068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915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Stejskal-Tanner equation (1965)</a:t>
            </a:r>
          </a:p>
          <a:p>
            <a:pPr>
              <a:lnSpc>
                <a:spcPts val="1915"/>
              </a:lnSpc>
            </a:pPr>
            <a:endParaRPr lang="en-CA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99000" y="3771900"/>
            <a:ext cx="419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 Black"/>
                <a:cs typeface="Arial Black"/>
              </a:rPr>
              <a:t>D</a:t>
            </a: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32400" y="3149600"/>
            <a:ext cx="2921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232400" y="3746500"/>
            <a:ext cx="2921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45100" y="4343400"/>
            <a:ext cx="2794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562600" y="3390900"/>
            <a:ext cx="520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xx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562600" y="3987800"/>
            <a:ext cx="520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yx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562600" y="4584700"/>
            <a:ext cx="520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zx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197600" y="3149600"/>
            <a:ext cx="2921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197600" y="3746500"/>
            <a:ext cx="2921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210300" y="4343400"/>
            <a:ext cx="2794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527800" y="3390900"/>
            <a:ext cx="520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xy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527800" y="3987800"/>
            <a:ext cx="520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yy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527800" y="4584700"/>
            <a:ext cx="520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zy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175500" y="3149600"/>
            <a:ext cx="2794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7162800" y="3746500"/>
            <a:ext cx="2921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175500" y="4343400"/>
            <a:ext cx="2794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Arial Italic"/>
                <a:cs typeface="Arial Italic"/>
              </a:rPr>
              <a:t>D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7493000" y="3390900"/>
            <a:ext cx="1536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xz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493000" y="3987800"/>
            <a:ext cx="1536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yz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493000" y="4584700"/>
            <a:ext cx="15367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0" i="1" smtClean="0">
                <a:solidFill>
                  <a:srgbClr val="000000"/>
                </a:solidFill>
                <a:latin typeface="Arial Italic"/>
                <a:cs typeface="Arial Italic"/>
              </a:rPr>
              <a:t>zz</a:t>
            </a:r>
          </a:p>
          <a:p>
            <a:pPr>
              <a:lnSpc>
                <a:spcPts val="184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74700" y="5537200"/>
            <a:ext cx="68961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diffusion tensor D in the voxel (I,J,K) is a 3x3 symmetric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774700" y="5842000"/>
            <a:ext cx="952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matrix.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59016" y="1676500"/>
            <a:ext cx="1656184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50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 </a:t>
            </a:r>
            <a:r>
              <a:rPr lang="en-CA" sz="3050" spc="-10" dirty="0">
                <a:solidFill>
                  <a:srgbClr val="000000"/>
                </a:solidFill>
                <a:latin typeface="Arial Unicode MS"/>
                <a:cs typeface="Arial Unicode MS"/>
              </a:rPr>
              <a:t>= 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50" i="1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0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 e</a:t>
            </a:r>
          </a:p>
          <a:p>
            <a:pPr>
              <a:lnSpc>
                <a:spcPts val="2560"/>
              </a:lnSpc>
            </a:pP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33" name="TextBox 20"/>
          <p:cNvSpPr txBox="1"/>
          <p:nvPr/>
        </p:nvSpPr>
        <p:spPr>
          <a:xfrm>
            <a:off x="7004050" y="1489907"/>
            <a:ext cx="1244600" cy="3945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  <a:tabLst>
                <a:tab pos="596900" algn="l"/>
              </a:tabLst>
            </a:pPr>
            <a:endParaRPr lang="en-CA" sz="1873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>
              <a:lnSpc>
                <a:spcPts val="1500"/>
              </a:lnSpc>
              <a:tabLst>
                <a:tab pos="596900" algn="l"/>
              </a:tabLst>
            </a:pPr>
            <a:r>
              <a:rPr lang="en-CA" sz="1873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−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bĝi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  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Dĝ</a:t>
            </a:r>
            <a:r>
              <a:rPr lang="en-CA" sz="1873" baseline="-25000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endParaRPr lang="en-CA" sz="1873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2540000" y="533400"/>
            <a:ext cx="6604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Tensor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58800" y="1498600"/>
            <a:ext cx="85852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•   The diffusion tensor D in the voxel (I,J,K) can be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01700" y="1841500"/>
            <a:ext cx="8242300" cy="1219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visualized as an ellipsoid, with the eigenvectors indicating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the directions of the principal axes, and the square root of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the eigenvalues defining the ellipsoidal radii.</a:t>
            </a:r>
          </a:p>
          <a:p>
            <a:pPr>
              <a:lnSpc>
                <a:spcPts val="29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6100" y="2984500"/>
            <a:ext cx="85979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•   Scalar maps can be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89000" y="3340100"/>
            <a:ext cx="8255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derived from the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9000" y="3708400"/>
            <a:ext cx="8255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rotationally invariant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89000" y="4064000"/>
            <a:ext cx="8255000" cy="1219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eigenvalues λ1, λ2, λ3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to characterize the size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and shape of the</a:t>
            </a:r>
          </a:p>
          <a:p>
            <a:pPr>
              <a:lnSpc>
                <a:spcPts val="29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89000" y="5168900"/>
            <a:ext cx="82550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diffusion tensor.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386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1651000" y="533400"/>
            <a:ext cx="7493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Tensor Shape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6000" y="4495800"/>
            <a:ext cx="14605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1= </a:t>
            </a: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2= </a:t>
            </a: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873500" y="4495800"/>
            <a:ext cx="1536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1&gt;&gt; </a:t>
            </a: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2, </a:t>
            </a: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959600" y="4470400"/>
            <a:ext cx="1536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1~</a:t>
            </a: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2&gt;&gt; </a:t>
            </a:r>
            <a:r>
              <a:rPr lang="en-CA" sz="200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3</a:t>
            </a:r>
          </a:p>
          <a:p>
            <a:pPr>
              <a:lnSpc>
                <a:spcPts val="2300"/>
              </a:lnSpc>
            </a:pPr>
            <a:endParaRPr lang="en-CA" sz="20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95300" y="5308600"/>
            <a:ext cx="22225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Isotropic media</a:t>
            </a:r>
          </a:p>
          <a:p>
            <a:pPr>
              <a:lnSpc>
                <a:spcPts val="2760"/>
              </a:lnSpc>
            </a:pPr>
            <a:endParaRPr lang="en-CA" sz="24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965700" y="5295900"/>
            <a:ext cx="25781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Anisotropic media</a:t>
            </a:r>
          </a:p>
          <a:p>
            <a:pPr>
              <a:lnSpc>
                <a:spcPts val="2760"/>
              </a:lnSpc>
            </a:pPr>
            <a:endParaRPr lang="en-CA" sz="24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6700" y="5664200"/>
            <a:ext cx="27432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(CSF, gray matter)</a:t>
            </a:r>
          </a:p>
          <a:p>
            <a:pPr>
              <a:lnSpc>
                <a:spcPts val="2760"/>
              </a:lnSpc>
            </a:pPr>
            <a:endParaRPr lang="en-CA" sz="24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45100" y="5651500"/>
            <a:ext cx="20828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(white matter)</a:t>
            </a:r>
          </a:p>
          <a:p>
            <a:pPr>
              <a:lnSpc>
                <a:spcPts val="2760"/>
              </a:lnSpc>
            </a:pPr>
            <a:endParaRPr lang="en-CA" sz="24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206500" y="330200"/>
            <a:ext cx="7937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Exploring the DWI Dataset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483768" y="1556792"/>
            <a:ext cx="3816424" cy="9307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>
            <a:off x="107504" y="2487515"/>
            <a:ext cx="3096344" cy="117981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Use the slider to browse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through the </a:t>
            </a:r>
            <a:r>
              <a:rPr lang="en-CA" sz="2000" dirty="0" err="1" smtClean="0">
                <a:solidFill>
                  <a:srgbClr val="000000"/>
                </a:solidFill>
                <a:latin typeface="Arial"/>
                <a:cs typeface="Arial"/>
              </a:rPr>
              <a:t>dti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 volume, and try to locate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Corpus Callosum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2425700" y="5334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Corpus Callosum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86400" y="1968500"/>
            <a:ext cx="36576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The corpus callosum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86400" y="2311400"/>
            <a:ext cx="3657600" cy="1587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90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is a broad thick bundle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of dense myelinated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fibers that connect the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left and right</a:t>
            </a:r>
          </a:p>
          <a:p>
            <a:pPr>
              <a:lnSpc>
                <a:spcPts val="290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86400" y="3784600"/>
            <a:ext cx="3657600" cy="1206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85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hemisphere. It is the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largest white matter</a:t>
            </a:r>
            <a:r>
              <a:rPr lang="en-CA" sz="24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400" smtClean="0">
                <a:solidFill>
                  <a:srgbClr val="000000"/>
                </a:solidFill>
                <a:latin typeface="Times New Roman"/>
              </a:rPr>
            </a:b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structure in the brain</a:t>
            </a:r>
          </a:p>
          <a:p>
            <a:pPr>
              <a:lnSpc>
                <a:spcPts val="285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93700" y="6121400"/>
            <a:ext cx="8750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Image from Gray’s Anatomy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349500" y="330200"/>
            <a:ext cx="6794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Corpus Callosum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132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55776" y="2564904"/>
            <a:ext cx="1800200" cy="288031"/>
          </a:xfrm>
          <a:custGeom>
            <a:avLst/>
            <a:gdLst/>
            <a:ahLst/>
            <a:cxnLst/>
            <a:rect l="l" t="t" r="r" b="b"/>
            <a:pathLst>
              <a:path w="3048000" h="1476375">
                <a:moveTo>
                  <a:pt x="0" y="1476375"/>
                </a:moveTo>
                <a:lnTo>
                  <a:pt x="3048000" y="1476375"/>
                </a:lnTo>
                <a:lnTo>
                  <a:pt x="3048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300"/>
              </a:lnSpc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Corpus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Callosum</a:t>
            </a:r>
            <a:endParaRPr lang="en-CA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55976" y="2708920"/>
            <a:ext cx="1728192" cy="6480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231900" y="228600"/>
            <a:ext cx="7912100" cy="1422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800"/>
              </a:lnSpc>
              <a:tabLst>
                <a:tab pos="1841500" algn="l"/>
              </a:tabLst>
            </a:pPr>
            <a:r>
              <a:rPr lang="en-CA" sz="4000" smtClean="0">
                <a:solidFill>
                  <a:srgbClr val="000000"/>
                </a:solidFill>
                <a:latin typeface="Arial"/>
                <a:cs typeface="Arial"/>
              </a:rPr>
              <a:t>Characterizing the Size of the</a:t>
            </a:r>
            <a:r>
              <a:rPr lang="en-CA" sz="4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4000" smtClean="0">
                <a:solidFill>
                  <a:srgbClr val="000000"/>
                </a:solidFill>
                <a:latin typeface="Times New Roman"/>
              </a:rPr>
            </a:br>
            <a:r>
              <a:rPr lang="en-CA" sz="4000" smtClean="0">
                <a:solidFill>
                  <a:srgbClr val="000000"/>
                </a:solidFill>
                <a:latin typeface="Arial"/>
                <a:cs typeface="Arial"/>
              </a:rPr>
              <a:t>	tensor: Trace</a:t>
            </a:r>
          </a:p>
          <a:p>
            <a:pPr>
              <a:lnSpc>
                <a:spcPts val="480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908300" y="1993900"/>
            <a:ext cx="6235700" cy="508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05"/>
              </a:lnSpc>
            </a:pP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Trace(D) = λ1+ λ2+λ3</a:t>
            </a:r>
          </a:p>
          <a:p>
            <a:pPr>
              <a:lnSpc>
                <a:spcPts val="3105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2857500"/>
            <a:ext cx="8597900" cy="1168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50"/>
              </a:lnSpc>
            </a:pP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•Trace(D) is intrinsic to the tissue and is independent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of fiber orientation, and diffusion sensitizing gradient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directions</a:t>
            </a:r>
          </a:p>
          <a:p>
            <a:pPr>
              <a:lnSpc>
                <a:spcPts val="2650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6100" y="3924300"/>
            <a:ext cx="8597900" cy="1168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50"/>
              </a:lnSpc>
            </a:pP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•Trace(D) is a clinically relevant parameter for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monitoring stroke and neurological condition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( degree of structural coherence in tissue)</a:t>
            </a:r>
          </a:p>
          <a:p>
            <a:pPr>
              <a:lnSpc>
                <a:spcPts val="2650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6100" y="5016500"/>
            <a:ext cx="8597900" cy="825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•Trace(D) is useful to characterize the size of the</a:t>
            </a:r>
            <a:r>
              <a:rPr lang="en-CA" sz="27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700" smtClean="0">
                <a:solidFill>
                  <a:srgbClr val="000000"/>
                </a:solidFill>
                <a:latin typeface="Times New Roman"/>
              </a:rPr>
            </a:br>
            <a:r>
              <a:rPr lang="en-CA" sz="2700" smtClean="0">
                <a:solidFill>
                  <a:srgbClr val="000000"/>
                </a:solidFill>
                <a:latin typeface="Arial"/>
                <a:cs typeface="Arial"/>
              </a:rPr>
              <a:t>diffusion ellipsoid</a:t>
            </a:r>
          </a:p>
          <a:p>
            <a:pPr>
              <a:lnSpc>
                <a:spcPts val="2600"/>
              </a:lnSpc>
            </a:pPr>
            <a:endParaRPr lang="en-CA" sz="27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981200" y="596900"/>
            <a:ext cx="7162800" cy="76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0" smtClean="0">
                <a:solidFill>
                  <a:srgbClr val="000000"/>
                </a:solidFill>
                <a:latin typeface="Calibri"/>
                <a:cs typeface="Calibri"/>
              </a:rPr>
              <a:t>Diffusion Tensor Imaging (DTI)</a:t>
            </a:r>
          </a:p>
          <a:p>
            <a:pPr>
              <a:lnSpc>
                <a:spcPts val="460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308600" y="1663700"/>
            <a:ext cx="38354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0" smtClean="0">
                <a:solidFill>
                  <a:srgbClr val="000000"/>
                </a:solidFill>
                <a:latin typeface="Arial"/>
                <a:cs typeface="Arial"/>
              </a:rPr>
              <a:t>• </a:t>
            </a: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 First non-invasive</a:t>
            </a:r>
          </a:p>
          <a:p>
            <a:pPr>
              <a:lnSpc>
                <a:spcPts val="322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651500" y="2057400"/>
            <a:ext cx="3492500" cy="1003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window on white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maJer anatomy</a:t>
            </a:r>
          </a:p>
          <a:p>
            <a:pPr>
              <a:lnSpc>
                <a:spcPts val="340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308600" y="2997200"/>
            <a:ext cx="3835400" cy="1003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2800" smtClean="0">
                <a:solidFill>
                  <a:srgbClr val="000000"/>
                </a:solidFill>
                <a:latin typeface="Arial"/>
                <a:cs typeface="Arial"/>
              </a:rPr>
              <a:t>• </a:t>
            </a: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 Measurement of the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moLon of water</a:t>
            </a:r>
          </a:p>
          <a:p>
            <a:pPr>
              <a:lnSpc>
                <a:spcPts val="340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651500" y="3848100"/>
            <a:ext cx="3492500" cy="1003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400"/>
              </a:lnSpc>
            </a:pP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molecules using MRI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techniques.</a:t>
            </a:r>
          </a:p>
          <a:p>
            <a:pPr>
              <a:lnSpc>
                <a:spcPts val="3400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308600" y="4787900"/>
            <a:ext cx="3835400" cy="184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365"/>
              </a:lnSpc>
            </a:pPr>
            <a:r>
              <a:rPr lang="en-CA" sz="2800" smtClean="0">
                <a:solidFill>
                  <a:srgbClr val="000000"/>
                </a:solidFill>
                <a:latin typeface="Arial"/>
                <a:cs typeface="Arial"/>
              </a:rPr>
              <a:t>• </a:t>
            </a: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 Three-dimensional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reconstrucLon of the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trajectory of white</a:t>
            </a:r>
            <a:r>
              <a:rPr lang="en-CA" sz="28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smtClean="0">
                <a:solidFill>
                  <a:srgbClr val="000000"/>
                </a:solidFill>
                <a:latin typeface="Calibri"/>
                <a:cs typeface="Calibri"/>
              </a:rPr>
              <a:t>maJer bundles</a:t>
            </a:r>
          </a:p>
          <a:p>
            <a:pPr>
              <a:lnSpc>
                <a:spcPts val="3365"/>
              </a:lnSpc>
            </a:pPr>
            <a:endParaRPr lang="en-CA" sz="2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3784600" y="330200"/>
            <a:ext cx="5359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Arial"/>
                <a:cs typeface="Arial"/>
              </a:rPr>
              <a:t>Trace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163067" y="1736852"/>
            <a:ext cx="5632524" cy="5899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Click on the Modules menu and select the module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Diffusion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Tensor Scalar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Measurements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283968" y="2326757"/>
            <a:ext cx="144016" cy="2398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12" name="TextBox 2"/>
          <p:cNvSpPr txBox="1"/>
          <p:nvPr/>
        </p:nvSpPr>
        <p:spPr>
          <a:xfrm>
            <a:off x="3784600" y="330200"/>
            <a:ext cx="5359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Trace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131840" y="3789040"/>
            <a:ext cx="1008112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4139952" y="2276872"/>
            <a:ext cx="4159793" cy="2744341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Type in the following information in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IO menu:</a:t>
            </a:r>
          </a:p>
          <a:p>
            <a:pPr lvl="0"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set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Input DTI Volume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‘</a:t>
            </a:r>
            <a:r>
              <a:rPr lang="en-CA" sz="2010" b="1" dirty="0" err="1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 lvl="0"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select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Output Scalar Volume</a:t>
            </a:r>
          </a:p>
          <a:p>
            <a:pPr lvl="0">
              <a:lnSpc>
                <a:spcPts val="2400"/>
              </a:lnSpc>
            </a:pP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‘Create and Rename new Volume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 rename it ‘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trace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-select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the Operation ‘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Trace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 lvl="0"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click on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Apply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 to calculate the trace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map of the tensor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volume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3784600" y="330200"/>
            <a:ext cx="5359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Trace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71600" y="1772816"/>
            <a:ext cx="2664296" cy="576064"/>
          </a:xfrm>
          <a:custGeom>
            <a:avLst/>
            <a:gdLst/>
            <a:ahLst/>
            <a:cxnLst/>
            <a:rect l="l" t="t" r="r" b="b"/>
            <a:pathLst>
              <a:path w="3048000" h="1476375">
                <a:moveTo>
                  <a:pt x="0" y="1476375"/>
                </a:moveTo>
                <a:lnTo>
                  <a:pt x="3048000" y="1476375"/>
                </a:lnTo>
                <a:lnTo>
                  <a:pt x="3048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400"/>
              </a:lnSpc>
            </a:pP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trace image appears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in the </a:t>
            </a: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red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slice viewer</a:t>
            </a:r>
            <a:endParaRPr lang="en-CA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400"/>
              </a:lnSpc>
            </a:pPr>
            <a:endParaRPr lang="en-CA" dirty="0">
              <a:solidFill>
                <a:srgbClr val="000000"/>
              </a:solidFill>
            </a:endParaRPr>
          </a:p>
          <a:p>
            <a:pPr>
              <a:lnSpc>
                <a:spcPts val="2300"/>
              </a:lnSpc>
            </a:pPr>
            <a:endParaRPr lang="en-CA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3784600" y="330200"/>
            <a:ext cx="5359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Trace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095328" y="2060848"/>
            <a:ext cx="540568" cy="720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095328" y="2241696"/>
            <a:ext cx="1116632" cy="6296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107504" y="1412776"/>
            <a:ext cx="2987824" cy="327012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Position your mouse over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pin icon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and then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‘&gt;&gt;’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icon to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display this table and fill in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following information: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-Select the volume ‘</a:t>
            </a:r>
            <a:r>
              <a:rPr lang="en-CA" sz="2010" b="1" dirty="0" err="1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 in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the Foreground viewer</a:t>
            </a:r>
          </a:p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-Select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the volume ‘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trace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in the Background viewer</a:t>
            </a:r>
          </a:p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-Set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opacity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 of the </a:t>
            </a:r>
            <a:r>
              <a:rPr lang="en-CA" sz="2010" b="1" dirty="0" err="1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volume to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0.40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3784600" y="330200"/>
            <a:ext cx="5359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Trace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84600" y="2564904"/>
            <a:ext cx="2299568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285750" y="2060848"/>
            <a:ext cx="3543300" cy="123110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Position your mouse within the region of the Corpus Callosum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and observe the trace values in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Data Probe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3784600" y="330200"/>
            <a:ext cx="5359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Trace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3068960"/>
            <a:ext cx="3534296" cy="1218282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Note how the Trace values are</a:t>
            </a:r>
          </a:p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fairly uniform in both white and gray matter, even if the tissues are different in structure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013176"/>
            <a:ext cx="3275856" cy="857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" y="-27384"/>
            <a:ext cx="9144000" cy="68453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241300" y="533400"/>
            <a:ext cx="8902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Arial"/>
                <a:cs typeface="Arial"/>
              </a:rPr>
              <a:t>Scalar Maps: Fractional Anisotropy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908300" y="1511300"/>
            <a:ext cx="419100" cy="596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795"/>
              </a:lnSpc>
            </a:pPr>
            <a:r>
              <a:rPr lang="en-CA" sz="3157" smtClean="0">
                <a:solidFill>
                  <a:srgbClr val="000000"/>
                </a:solidFill>
                <a:latin typeface="Arial Unicode MS"/>
                <a:cs typeface="Arial Unicode MS"/>
              </a:rPr>
              <a:t>(</a:t>
            </a:r>
          </a:p>
          <a:p>
            <a:pPr>
              <a:lnSpc>
                <a:spcPts val="3795"/>
              </a:lnSpc>
            </a:pPr>
            <a:endParaRPr lang="en-CA" sz="3157" smtClean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48000" y="1524000"/>
            <a:ext cx="1143000" cy="520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160"/>
              </a:lnSpc>
            </a:pP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−λ</a:t>
            </a: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3160"/>
              </a:lnSpc>
            </a:pPr>
            <a:endParaRPr lang="en-CA" sz="160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975100" y="1511300"/>
            <a:ext cx="134652" cy="92333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20"/>
              </a:lnSpc>
            </a:pPr>
            <a:r>
              <a:rPr lang="en-CA" sz="3157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</a:t>
            </a:r>
            <a:endParaRPr lang="en-CA" sz="3157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>
              <a:lnSpc>
                <a:spcPts val="3620"/>
              </a:lnSpc>
            </a:pPr>
            <a:endParaRPr lang="en-CA" sz="3157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95750" y="1498600"/>
            <a:ext cx="618759" cy="92333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20"/>
              </a:lnSpc>
            </a:pP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+</a:t>
            </a:r>
            <a:r>
              <a:rPr lang="en-CA" sz="3157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(</a:t>
            </a: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</a:p>
          <a:p>
            <a:pPr>
              <a:lnSpc>
                <a:spcPts val="3620"/>
              </a:lnSpc>
            </a:pPr>
            <a:endParaRPr lang="en-CA" sz="2769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5575300" y="1524000"/>
            <a:ext cx="1577355" cy="92333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20"/>
              </a:lnSpc>
            </a:pPr>
            <a:r>
              <a:rPr lang="en-CA" sz="3157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</a:t>
            </a: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</a:t>
            </a: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+</a:t>
            </a:r>
            <a:r>
              <a:rPr lang="en-CA" sz="3157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(</a:t>
            </a: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λ</a:t>
            </a: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 −λ</a:t>
            </a: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r>
              <a:rPr lang="en-CA" sz="3157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)</a:t>
            </a:r>
            <a:endParaRPr lang="en-CA" sz="160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ts val="3620"/>
              </a:lnSpc>
            </a:pPr>
            <a:endParaRPr lang="en-CA" sz="160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84300" y="1917700"/>
            <a:ext cx="31115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CA" sz="2769" i="1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FA</a:t>
            </a:r>
            <a:r>
              <a:rPr lang="en-CA" sz="2769" smtClean="0">
                <a:solidFill>
                  <a:srgbClr val="000000"/>
                </a:solidFill>
                <a:latin typeface="Times New Roman"/>
                <a:cs typeface="Times New Roman"/>
              </a:rPr>
              <a:t>(</a:t>
            </a:r>
            <a:r>
              <a:rPr lang="en-CA" sz="2769" i="1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D</a:t>
            </a:r>
            <a:r>
              <a:rPr lang="en-CA" sz="2769" smtClean="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r>
              <a:rPr lang="en-CA" sz="2769" smtClean="0">
                <a:solidFill>
                  <a:srgbClr val="000000"/>
                </a:solidFill>
                <a:latin typeface="Arial Unicode MS"/>
                <a:cs typeface="Arial Unicode MS"/>
              </a:rPr>
              <a:t> =</a:t>
            </a:r>
          </a:p>
          <a:p>
            <a:pPr>
              <a:lnSpc>
                <a:spcPts val="2200"/>
              </a:lnSpc>
            </a:pPr>
            <a:endParaRPr lang="en-CA" sz="2769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40200" y="2222500"/>
            <a:ext cx="355600" cy="571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2769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2475"/>
              </a:lnSpc>
            </a:pPr>
            <a:endParaRPr lang="en-CA" sz="2769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718422" y="1631950"/>
            <a:ext cx="4191000" cy="723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 </a:t>
            </a: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− λ</a:t>
            </a: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</a:p>
          <a:p>
            <a:pPr>
              <a:lnSpc>
                <a:spcPts val="2475"/>
              </a:lnSpc>
            </a:pPr>
            <a:endParaRPr lang="en-CA" sz="1990" dirty="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64163" y="2105025"/>
            <a:ext cx="164182" cy="35907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1440"/>
              </a:lnSpc>
            </a:pPr>
            <a:endParaRPr lang="en-CA" sz="1601" dirty="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578350" y="2223393"/>
            <a:ext cx="1538883" cy="56425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200"/>
              </a:lnSpc>
              <a:tabLst>
                <a:tab pos="1041400" algn="l"/>
              </a:tabLst>
            </a:pP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λ	+λ</a:t>
            </a: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3</a:t>
            </a:r>
            <a:endParaRPr lang="en-CA" sz="160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ts val="2200"/>
              </a:lnSpc>
            </a:pPr>
            <a:endParaRPr lang="en-CA" sz="2769" dirty="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821213" y="2257400"/>
            <a:ext cx="589905" cy="25930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1</a:t>
            </a:r>
            <a:r>
              <a:rPr lang="en-CA" sz="2769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+λ</a:t>
            </a: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  <a:endParaRPr lang="en-CA" sz="1990" dirty="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46100" y="3048000"/>
            <a:ext cx="8597900" cy="1308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800" dirty="0" smtClean="0">
                <a:solidFill>
                  <a:srgbClr val="000000"/>
                </a:solidFill>
                <a:latin typeface="Arial"/>
                <a:cs typeface="Arial"/>
              </a:rPr>
              <a:t>•FA(D) is intrinsic to the tissue and is independent</a:t>
            </a:r>
            <a:r>
              <a:rPr lang="en-CA" sz="28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dirty="0" smtClean="0">
                <a:solidFill>
                  <a:srgbClr val="000000"/>
                </a:solidFill>
                <a:latin typeface="Arial"/>
                <a:cs typeface="Arial"/>
              </a:rPr>
              <a:t>of fiber orientation, and diffusion sensitizing</a:t>
            </a:r>
            <a:r>
              <a:rPr lang="en-CA" sz="28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dirty="0" smtClean="0">
                <a:solidFill>
                  <a:srgbClr val="000000"/>
                </a:solidFill>
                <a:latin typeface="Arial"/>
                <a:cs typeface="Arial"/>
              </a:rPr>
              <a:t>gradient directions</a:t>
            </a:r>
          </a:p>
          <a:p>
            <a:pPr>
              <a:lnSpc>
                <a:spcPts val="3000"/>
              </a:lnSpc>
            </a:pPr>
            <a:endParaRPr lang="en-CA" sz="2800" dirty="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46100" y="4279900"/>
            <a:ext cx="8597900" cy="927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CA" sz="2800" dirty="0" smtClean="0">
                <a:solidFill>
                  <a:srgbClr val="000000"/>
                </a:solidFill>
                <a:latin typeface="Arial"/>
                <a:cs typeface="Arial"/>
              </a:rPr>
              <a:t>•FA(D) is useful to characterize the shape (degree</a:t>
            </a:r>
            <a:r>
              <a:rPr lang="en-CA" sz="28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8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800" dirty="0" smtClean="0">
                <a:solidFill>
                  <a:srgbClr val="000000"/>
                </a:solidFill>
                <a:latin typeface="Arial"/>
                <a:cs typeface="Arial"/>
              </a:rPr>
              <a:t>of ‘out-of-roundness’) of the diffusion ellipsoid’</a:t>
            </a:r>
          </a:p>
          <a:p>
            <a:pPr>
              <a:lnSpc>
                <a:spcPts val="3000"/>
              </a:lnSpc>
            </a:pPr>
            <a:endParaRPr lang="en-CA" sz="2800" dirty="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46100" y="5092700"/>
            <a:ext cx="16891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0" smtClean="0">
                <a:solidFill>
                  <a:srgbClr val="000000"/>
                </a:solidFill>
                <a:latin typeface="Arial"/>
                <a:cs typeface="Arial"/>
              </a:rPr>
              <a:t>•Low FA:</a:t>
            </a:r>
          </a:p>
          <a:p>
            <a:pPr>
              <a:lnSpc>
                <a:spcPts val="3220"/>
              </a:lnSpc>
            </a:pPr>
            <a:endParaRPr lang="en-CA" sz="2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228184" y="5144077"/>
            <a:ext cx="1638300" cy="533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20"/>
              </a:lnSpc>
            </a:pPr>
            <a:r>
              <a:rPr lang="en-CA" sz="2800" dirty="0" smtClean="0">
                <a:solidFill>
                  <a:srgbClr val="000000"/>
                </a:solidFill>
                <a:latin typeface="Arial"/>
                <a:cs typeface="Arial"/>
              </a:rPr>
              <a:t>High FA:</a:t>
            </a:r>
          </a:p>
          <a:p>
            <a:pPr>
              <a:lnSpc>
                <a:spcPts val="3220"/>
              </a:lnSpc>
            </a:pPr>
            <a:endParaRPr lang="en-CA" sz="2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5411118" y="2111375"/>
            <a:ext cx="164182" cy="35907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1440"/>
              </a:lnSpc>
            </a:pPr>
            <a:endParaRPr lang="en-CA" sz="1601" dirty="0">
              <a:solidFill>
                <a:srgbClr val="000000"/>
              </a:solidFill>
            </a:endParaRPr>
          </a:p>
        </p:txBody>
      </p:sp>
      <p:sp>
        <p:nvSpPr>
          <p:cNvPr id="22" name="TextBox 11"/>
          <p:cNvSpPr txBox="1"/>
          <p:nvPr/>
        </p:nvSpPr>
        <p:spPr>
          <a:xfrm>
            <a:off x="4762959" y="2117427"/>
            <a:ext cx="164182" cy="35907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1440"/>
              </a:lnSpc>
            </a:pPr>
            <a:endParaRPr lang="en-CA" sz="1601" dirty="0">
              <a:solidFill>
                <a:srgbClr val="000000"/>
              </a:solidFill>
            </a:endParaRPr>
          </a:p>
        </p:txBody>
      </p:sp>
      <p:sp>
        <p:nvSpPr>
          <p:cNvPr id="23" name="TextBox 11"/>
          <p:cNvSpPr txBox="1"/>
          <p:nvPr/>
        </p:nvSpPr>
        <p:spPr>
          <a:xfrm>
            <a:off x="7088994" y="1498598"/>
            <a:ext cx="164182" cy="35907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1440"/>
              </a:lnSpc>
            </a:pPr>
            <a:endParaRPr lang="en-CA" sz="1601" dirty="0">
              <a:solidFill>
                <a:srgbClr val="000000"/>
              </a:solidFill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5628357" y="1498597"/>
            <a:ext cx="164182" cy="35907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1440"/>
              </a:lnSpc>
            </a:pPr>
            <a:endParaRPr lang="en-CA" sz="1601" dirty="0">
              <a:solidFill>
                <a:srgbClr val="000000"/>
              </a:solidFill>
            </a:endParaRPr>
          </a:p>
        </p:txBody>
      </p:sp>
      <p:sp>
        <p:nvSpPr>
          <p:cNvPr id="25" name="TextBox 11"/>
          <p:cNvSpPr txBox="1"/>
          <p:nvPr/>
        </p:nvSpPr>
        <p:spPr>
          <a:xfrm>
            <a:off x="4058109" y="1498599"/>
            <a:ext cx="164182" cy="359073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CA" sz="1601" dirty="0" smtClean="0">
                <a:solidFill>
                  <a:srgbClr val="000000"/>
                </a:solidFill>
                <a:latin typeface="Times New Roman"/>
                <a:cs typeface="Times New Roman"/>
              </a:rPr>
              <a:t>2</a:t>
            </a:r>
          </a:p>
          <a:p>
            <a:pPr>
              <a:lnSpc>
                <a:spcPts val="1440"/>
              </a:lnSpc>
            </a:pPr>
            <a:endParaRPr lang="en-CA" sz="160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11" name="TextBox 2"/>
          <p:cNvSpPr txBox="1"/>
          <p:nvPr/>
        </p:nvSpPr>
        <p:spPr>
          <a:xfrm>
            <a:off x="1866900" y="330200"/>
            <a:ext cx="7277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Fractional Anisotropy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131840" y="4295180"/>
            <a:ext cx="2376264" cy="5019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3660145" y="2204864"/>
            <a:ext cx="5153655" cy="2090316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Fill in the following information: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-Set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Input DTI Volume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‘</a:t>
            </a:r>
            <a:r>
              <a:rPr lang="en-CA" sz="2000" b="1" dirty="0" err="1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-Select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Output Scalar Volume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 ‘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Create new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b="1" dirty="0" smtClean="0">
                <a:solidFill>
                  <a:srgbClr val="000000"/>
                </a:solidFill>
                <a:latin typeface="Arial Bold"/>
                <a:cs typeface="Arial Bold"/>
              </a:rPr>
              <a:t>Volume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and rename it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‘</a:t>
            </a:r>
            <a:r>
              <a:rPr lang="en-CA" sz="2000" b="1" dirty="0" err="1">
                <a:solidFill>
                  <a:srgbClr val="000000"/>
                </a:solidFill>
                <a:latin typeface="Arial Bold"/>
                <a:cs typeface="Arial Bold"/>
              </a:rPr>
              <a:t>fa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-Select the Operation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‘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FractionalAnisotropy</a:t>
            </a:r>
            <a:endParaRPr lang="en-CA" sz="2010" b="1" dirty="0">
              <a:solidFill>
                <a:srgbClr val="000000"/>
              </a:solidFill>
              <a:latin typeface="Arial Bold"/>
              <a:cs typeface="Arial Bold"/>
            </a:endParaRP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-Click on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Apply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 to calculate the Fractional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Anisotropy map of the tensor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volume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866900" y="330200"/>
            <a:ext cx="7277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Fractional Anisotropy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1475656" y="1736852"/>
            <a:ext cx="2304256" cy="576064"/>
          </a:xfrm>
          <a:custGeom>
            <a:avLst/>
            <a:gdLst/>
            <a:ahLst/>
            <a:cxnLst/>
            <a:rect l="l" t="t" r="r" b="b"/>
            <a:pathLst>
              <a:path w="3048000" h="1476375">
                <a:moveTo>
                  <a:pt x="0" y="1476375"/>
                </a:moveTo>
                <a:lnTo>
                  <a:pt x="3048000" y="1476375"/>
                </a:lnTo>
                <a:lnTo>
                  <a:pt x="3048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400"/>
              </a:lnSpc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The FA image appears in the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red slicer </a:t>
            </a: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viewer</a:t>
            </a:r>
          </a:p>
          <a:p>
            <a:pPr>
              <a:lnSpc>
                <a:spcPts val="2400"/>
              </a:lnSpc>
            </a:pPr>
            <a:endParaRPr lang="en-CA" dirty="0">
              <a:solidFill>
                <a:srgbClr val="000000"/>
              </a:solidFill>
            </a:endParaRPr>
          </a:p>
          <a:p>
            <a:pPr>
              <a:lnSpc>
                <a:spcPts val="2300"/>
              </a:lnSpc>
            </a:pPr>
            <a:endParaRPr lang="en-CA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866900" y="330200"/>
            <a:ext cx="7277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Fractional Anisotropy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7504" y="1556792"/>
            <a:ext cx="2962672" cy="244938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Position your mouse over</a:t>
            </a:r>
          </a:p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pin icon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and click the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‘&gt;&gt;’ icon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to display this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table. Set the background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volume to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‘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fa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’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 and be sure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foreground volume is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still set to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‘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’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with </a:t>
            </a:r>
            <a:r>
              <a:rPr lang="en-CA" sz="2000" b="1" dirty="0" smtClean="0">
                <a:solidFill>
                  <a:srgbClr val="000000"/>
                </a:solidFill>
                <a:latin typeface="Arial Bold"/>
                <a:cs typeface="Arial Bold"/>
              </a:rPr>
              <a:t>Opacity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at .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40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698500" y="533400"/>
            <a:ext cx="8445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Calibri"/>
                <a:cs typeface="Calibri"/>
              </a:rPr>
              <a:t>Diffusion Weighted Imaging (DWI)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146300" y="24384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S0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03600" y="24257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S0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46600" y="24257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S1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778500" y="24257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S2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70700" y="24384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S3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146300" y="38989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S4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403600" y="38989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S5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46600" y="38989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S6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78500" y="38989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S7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70700" y="38989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S8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146300" y="5359400"/>
            <a:ext cx="622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S9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289300" y="5359400"/>
            <a:ext cx="749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S10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394200" y="5359400"/>
            <a:ext cx="7239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S11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689600" y="5359400"/>
            <a:ext cx="749300" cy="3429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70"/>
              </a:lnSpc>
            </a:pPr>
            <a:r>
              <a:rPr lang="en-CA" sz="1709" spc="-10" smtClean="0">
                <a:solidFill>
                  <a:srgbClr val="FFFEFF"/>
                </a:solidFill>
                <a:latin typeface="Arial"/>
                <a:cs typeface="Arial"/>
              </a:rPr>
              <a:t>S12</a:t>
            </a:r>
          </a:p>
          <a:p>
            <a:pPr>
              <a:lnSpc>
                <a:spcPts val="2070"/>
              </a:lnSpc>
            </a:pPr>
            <a:endParaRPr lang="en-CA" sz="1709" spc="-10" smtClean="0">
              <a:solidFill>
                <a:srgbClr val="FFFE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866900" y="330200"/>
            <a:ext cx="7277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Fractional Anisotropy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147732" y="2492896"/>
            <a:ext cx="1720412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0" y="1890117"/>
            <a:ext cx="4195068" cy="153888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Explore the FA values in the Corpus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Callosum and in adjacent gray matter areas. Note how the FA values are high in the white matter areas, and low in gray matter regions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013176"/>
            <a:ext cx="3203848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866900" y="330200"/>
            <a:ext cx="7277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Fractional Anisotropy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93824" y="1556792"/>
            <a:ext cx="966208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1481444" y="1916832"/>
            <a:ext cx="2412380" cy="117981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Click on the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Slicer layout menu and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</a:t>
            </a:r>
            <a:r>
              <a:rPr lang="en-CA" sz="2000" b="1" dirty="0" smtClean="0">
                <a:solidFill>
                  <a:srgbClr val="000000"/>
                </a:solidFill>
                <a:latin typeface="Arial Bold"/>
                <a:cs typeface="Arial Bold"/>
              </a:rPr>
              <a:t>Conventional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 layout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5295900" y="2527300"/>
            <a:ext cx="3848100" cy="762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4000" smtClean="0">
                <a:solidFill>
                  <a:srgbClr val="000000"/>
                </a:solidFill>
                <a:latin typeface="Arial"/>
                <a:cs typeface="Arial"/>
              </a:rPr>
              <a:t>Part 2:</a:t>
            </a:r>
          </a:p>
          <a:p>
            <a:pPr>
              <a:lnSpc>
                <a:spcPts val="460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295900" y="3124200"/>
            <a:ext cx="3848100" cy="1409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800"/>
              </a:lnSpc>
            </a:pPr>
            <a:r>
              <a:rPr lang="en-CA" sz="4000" smtClean="0">
                <a:solidFill>
                  <a:srgbClr val="000000"/>
                </a:solidFill>
                <a:latin typeface="Arial"/>
                <a:cs typeface="Arial"/>
              </a:rPr>
              <a:t>Visualizing the</a:t>
            </a:r>
            <a:r>
              <a:rPr lang="en-CA" sz="4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4000" smtClean="0">
                <a:solidFill>
                  <a:srgbClr val="000000"/>
                </a:solidFill>
                <a:latin typeface="Times New Roman"/>
              </a:rPr>
            </a:br>
            <a:r>
              <a:rPr lang="en-CA" sz="4000" smtClean="0">
                <a:solidFill>
                  <a:srgbClr val="000000"/>
                </a:solidFill>
                <a:latin typeface="Arial"/>
                <a:cs typeface="Arial"/>
              </a:rPr>
              <a:t>tensor data</a:t>
            </a:r>
          </a:p>
          <a:p>
            <a:pPr>
              <a:lnSpc>
                <a:spcPts val="4800"/>
              </a:lnSpc>
            </a:pPr>
            <a:endParaRPr lang="en-CA" sz="4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897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7F7E7F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7F7E7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473200" y="330200"/>
            <a:ext cx="767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 Visualization: Glyphs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43613" y="2634566"/>
            <a:ext cx="3596084" cy="5899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Click on the Modules menu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 select the module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Volumes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>
            <a:stCxn id="3" idx="1"/>
          </p:cNvCxnSpPr>
          <p:nvPr/>
        </p:nvCxnSpPr>
        <p:spPr>
          <a:xfrm flipH="1">
            <a:off x="2411760" y="2929519"/>
            <a:ext cx="1931853" cy="427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473200" y="330200"/>
            <a:ext cx="767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 Visualization: Glyphs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>
            <a:stCxn id="4" idx="1"/>
          </p:cNvCxnSpPr>
          <p:nvPr/>
        </p:nvCxnSpPr>
        <p:spPr>
          <a:xfrm flipH="1">
            <a:off x="3275856" y="2544143"/>
            <a:ext cx="1296144" cy="15329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>
            <a:off x="4572000" y="1659285"/>
            <a:ext cx="4032448" cy="176971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Position the mouse over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pin icon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and select 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‘&lt;&lt;’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icon to display the axial slice toolbar.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Set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Foreground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to ‘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fa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’ and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Background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to ‘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’, with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Foreground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opacity set to </a:t>
            </a:r>
            <a:r>
              <a:rPr lang="en-CA" sz="2000" b="1" dirty="0" smtClean="0">
                <a:solidFill>
                  <a:srgbClr val="000000"/>
                </a:solidFill>
                <a:latin typeface="Arial Bold"/>
                <a:cs typeface="Arial Bold"/>
              </a:rPr>
              <a:t>1.00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473200" y="330200"/>
            <a:ext cx="767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 Visualization: Glyphs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923928" y="2134429"/>
            <a:ext cx="3437031" cy="923330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Set the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Active Volume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‘</a:t>
            </a:r>
            <a:r>
              <a:rPr lang="en-CA" sz="2000" b="1" dirty="0" err="1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’</a:t>
            </a:r>
          </a:p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and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Scalar Mode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to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‘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ColorOrientation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’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204864"/>
            <a:ext cx="313184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2881328"/>
            <a:ext cx="313184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1473200" y="330200"/>
            <a:ext cx="767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 Visualization: Glyphs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139952" y="1988840"/>
            <a:ext cx="4379404" cy="1833835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Scroll down the module panel and:</a:t>
            </a:r>
          </a:p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-Check off the option for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Red, Yellow,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and Green Slice Visibility</a:t>
            </a:r>
          </a:p>
          <a:p>
            <a:pPr>
              <a:lnSpc>
                <a:spcPts val="24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-Set 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Color by Scalar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parameter to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‘</a:t>
            </a:r>
            <a:r>
              <a:rPr lang="en-CA" sz="2010" b="1" dirty="0" err="1">
                <a:solidFill>
                  <a:srgbClr val="000000"/>
                </a:solidFill>
                <a:latin typeface="Arial Bold"/>
                <a:cs typeface="Arial Bold"/>
              </a:rPr>
              <a:t>ColorOrientation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’</a:t>
            </a:r>
          </a:p>
          <a:p>
            <a:pPr>
              <a:lnSpc>
                <a:spcPts val="2400"/>
              </a:lnSpc>
            </a:pP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-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Set the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Glyph Type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‘Ellipsoids</a:t>
            </a:r>
            <a:r>
              <a:rPr lang="en-CA" sz="2000" b="1" dirty="0" smtClean="0">
                <a:solidFill>
                  <a:srgbClr val="000000"/>
                </a:solidFill>
                <a:latin typeface="Arial Bold"/>
                <a:cs typeface="Arial Bold"/>
              </a:rPr>
              <a:t>’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149080"/>
            <a:ext cx="3131840" cy="167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3268471"/>
            <a:ext cx="3131840" cy="167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0" y="3805502"/>
            <a:ext cx="3131840" cy="1673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473200" y="330200"/>
            <a:ext cx="767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 Visualization: Glyphs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2771800" y="1537720"/>
            <a:ext cx="2160240" cy="576064"/>
          </a:xfrm>
          <a:custGeom>
            <a:avLst/>
            <a:gdLst/>
            <a:ahLst/>
            <a:cxnLst/>
            <a:rect l="l" t="t" r="r" b="b"/>
            <a:pathLst>
              <a:path w="3048000" h="1476375">
                <a:moveTo>
                  <a:pt x="0" y="1476375"/>
                </a:moveTo>
                <a:lnTo>
                  <a:pt x="3048000" y="1476375"/>
                </a:lnTo>
                <a:lnTo>
                  <a:pt x="3048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300"/>
              </a:lnSpc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The glyphs appear in all 3 slice viewers</a:t>
            </a:r>
            <a:endParaRPr lang="en-CA" dirty="0">
              <a:solidFill>
                <a:srgbClr val="000000"/>
              </a:solidFill>
            </a:endParaRPr>
          </a:p>
          <a:p>
            <a:pPr>
              <a:lnSpc>
                <a:spcPts val="2400"/>
              </a:lnSpc>
            </a:pPr>
            <a:endParaRPr lang="en-CA" dirty="0">
              <a:solidFill>
                <a:srgbClr val="000000"/>
              </a:solidFill>
            </a:endParaRPr>
          </a:p>
          <a:p>
            <a:pPr>
              <a:lnSpc>
                <a:spcPts val="2300"/>
              </a:lnSpc>
            </a:pPr>
            <a:endParaRPr lang="en-CA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473200" y="330200"/>
            <a:ext cx="767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 Visualization: Glyphs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5896" y="2492896"/>
            <a:ext cx="1065952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>
            <a:off x="4701848" y="1902941"/>
            <a:ext cx="3318216" cy="1526059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Position your mouse over the</a:t>
            </a:r>
          </a:p>
          <a:p>
            <a:pPr>
              <a:lnSpc>
                <a:spcPts val="2400"/>
              </a:lnSpc>
            </a:pP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pin icon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eye icon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to display the axial, coronal,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and sagittal slices in the 3D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viewer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473200" y="330200"/>
            <a:ext cx="767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 Visualization: Glyphs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0" name="object 9"/>
          <p:cNvSpPr/>
          <p:nvPr/>
        </p:nvSpPr>
        <p:spPr>
          <a:xfrm>
            <a:off x="1291386" y="1736852"/>
            <a:ext cx="2016224" cy="883168"/>
          </a:xfrm>
          <a:custGeom>
            <a:avLst/>
            <a:gdLst/>
            <a:ahLst/>
            <a:cxnLst/>
            <a:rect l="l" t="t" r="r" b="b"/>
            <a:pathLst>
              <a:path w="3048000" h="1476375">
                <a:moveTo>
                  <a:pt x="0" y="1476375"/>
                </a:moveTo>
                <a:lnTo>
                  <a:pt x="3048000" y="1476375"/>
                </a:lnTo>
                <a:lnTo>
                  <a:pt x="3048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300"/>
              </a:lnSpc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Slicer displays the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anatomical </a:t>
            </a: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slices in the 3D viewer</a:t>
            </a:r>
          </a:p>
          <a:p>
            <a:pPr>
              <a:lnSpc>
                <a:spcPts val="2300"/>
              </a:lnSpc>
            </a:pPr>
            <a:endParaRPr lang="en-CA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400"/>
              </a:lnSpc>
            </a:pPr>
            <a:endParaRPr lang="en-CA" dirty="0">
              <a:solidFill>
                <a:srgbClr val="000000"/>
              </a:solidFill>
            </a:endParaRPr>
          </a:p>
          <a:p>
            <a:pPr>
              <a:lnSpc>
                <a:spcPts val="2300"/>
              </a:lnSpc>
            </a:pPr>
            <a:endParaRPr lang="en-CA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28" name="TextBox 2"/>
          <p:cNvSpPr txBox="1"/>
          <p:nvPr/>
        </p:nvSpPr>
        <p:spPr>
          <a:xfrm>
            <a:off x="2667000" y="533400"/>
            <a:ext cx="6477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Calibri"/>
                <a:cs typeface="Calibri"/>
              </a:rPr>
              <a:t>From DWI to DTI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460500" y="1346200"/>
            <a:ext cx="9271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CA" sz="3600" smtClean="0">
                <a:solidFill>
                  <a:srgbClr val="000000"/>
                </a:solidFill>
                <a:latin typeface="Arial"/>
                <a:cs typeface="Arial"/>
              </a:rPr>
              <a:t>DWI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30200" y="2476500"/>
            <a:ext cx="2057400" cy="368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7366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S	S    S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0200" y="2743200"/>
            <a:ext cx="2057400" cy="368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736600" algn="l"/>
                <a:tab pos="14097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0	0	1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30200" y="3302000"/>
            <a:ext cx="2057400" cy="368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7366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S	S    S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30200" y="3568700"/>
            <a:ext cx="2057400" cy="3683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736600" algn="l"/>
                <a:tab pos="14097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4	5	6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30200" y="4127500"/>
            <a:ext cx="2057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673100" algn="l"/>
                <a:tab pos="13208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S	S1	S1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30200" y="4394200"/>
            <a:ext cx="20574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673100" algn="l"/>
                <a:tab pos="13208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9	0	1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048500" y="1358900"/>
            <a:ext cx="1981200" cy="774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100"/>
              </a:lnSpc>
            </a:pPr>
            <a:r>
              <a:rPr lang="en-CA" sz="3600" smtClean="0">
                <a:solidFill>
                  <a:srgbClr val="000000"/>
                </a:solidFill>
                <a:latin typeface="Arial"/>
                <a:cs typeface="Arial"/>
              </a:rPr>
              <a:t>DTI</a:t>
            </a:r>
          </a:p>
          <a:p>
            <a:pPr>
              <a:lnSpc>
                <a:spcPts val="4140"/>
              </a:lnSpc>
            </a:pPr>
            <a:endParaRPr lang="en-CA" sz="36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476500" y="2463800"/>
            <a:ext cx="6553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6477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S	S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476500" y="2730500"/>
            <a:ext cx="6553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00"/>
              </a:lnSpc>
              <a:tabLst>
                <a:tab pos="6477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2	3</a:t>
            </a:r>
          </a:p>
          <a:p>
            <a:pPr>
              <a:lnSpc>
                <a:spcPts val="205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476500" y="3302000"/>
            <a:ext cx="6553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  <a:tabLst>
                <a:tab pos="6477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S	S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476500" y="3568700"/>
            <a:ext cx="6553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000"/>
              </a:lnSpc>
              <a:tabLst>
                <a:tab pos="647700" algn="l"/>
              </a:tabLst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7	8</a:t>
            </a:r>
          </a:p>
          <a:p>
            <a:pPr>
              <a:lnSpc>
                <a:spcPts val="205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25700" y="4127500"/>
            <a:ext cx="66040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S1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25700" y="4394200"/>
            <a:ext cx="66040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FFFEFF"/>
                </a:solidFill>
                <a:latin typeface="Arial"/>
                <a:cs typeface="Arial"/>
              </a:rPr>
              <a:t>2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03200" y="4610100"/>
            <a:ext cx="3098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100"/>
              </a:lnSpc>
            </a:pPr>
            <a:r>
              <a:rPr lang="en-CA" sz="1400" smtClean="0">
                <a:solidFill>
                  <a:srgbClr val="000000"/>
                </a:solidFill>
                <a:latin typeface="Arial"/>
                <a:cs typeface="Arial"/>
              </a:rPr>
              <a:t>DWI dataset acquired with</a:t>
            </a:r>
          </a:p>
          <a:p>
            <a:pPr>
              <a:lnSpc>
                <a:spcPts val="1120"/>
              </a:lnSpc>
            </a:pPr>
            <a:endParaRPr lang="en-CA" sz="1400">
              <a:solidFill>
                <a:srgbClr val="000000"/>
              </a:solidFill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203200" y="4787900"/>
            <a:ext cx="30988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CA" sz="1400" smtClean="0">
                <a:solidFill>
                  <a:srgbClr val="000000"/>
                </a:solidFill>
                <a:latin typeface="Arial"/>
                <a:cs typeface="Arial"/>
              </a:rPr>
              <a:t>12 gradient and 2 baseline</a:t>
            </a:r>
          </a:p>
          <a:p>
            <a:pPr>
              <a:lnSpc>
                <a:spcPts val="1260"/>
              </a:lnSpc>
            </a:pPr>
            <a:endParaRPr lang="en-CA" sz="1400">
              <a:solidFill>
                <a:srgbClr val="000000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142954" y="5467876"/>
            <a:ext cx="4572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CA" sz="1335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T</a:t>
            </a:r>
          </a:p>
          <a:p>
            <a:pPr>
              <a:lnSpc>
                <a:spcPts val="1550"/>
              </a:lnSpc>
            </a:pPr>
            <a:endParaRPr lang="en-CA" sz="1335" dirty="0">
              <a:solidFill>
                <a:srgbClr val="000000"/>
              </a:solidFill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693642" y="5381429"/>
            <a:ext cx="1244600" cy="3945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  <a:tabLst>
                <a:tab pos="596900" algn="l"/>
              </a:tabLst>
            </a:pPr>
            <a:endParaRPr lang="en-CA" sz="1873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>
              <a:lnSpc>
                <a:spcPts val="1500"/>
              </a:lnSpc>
              <a:tabLst>
                <a:tab pos="596900" algn="l"/>
              </a:tabLst>
            </a:pPr>
            <a:r>
              <a:rPr lang="en-CA" sz="1873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−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bĝi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  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Dĝ</a:t>
            </a:r>
            <a:r>
              <a:rPr lang="en-CA" sz="1873" baseline="-25000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endParaRPr lang="en-CA" sz="1873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366545" y="5635674"/>
            <a:ext cx="1295868" cy="654025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CA" sz="3048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48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r>
              <a:rPr lang="en-CA" sz="3048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 </a:t>
            </a:r>
            <a:r>
              <a:rPr lang="en-CA" sz="3048" spc="-10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= </a:t>
            </a:r>
            <a:r>
              <a:rPr lang="en-CA" sz="3048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48" i="1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0</a:t>
            </a:r>
            <a:r>
              <a:rPr lang="en-CA" sz="3048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 e</a:t>
            </a:r>
            <a:endParaRPr lang="en-CA" sz="3048" i="1" dirty="0" smtClean="0">
              <a:solidFill>
                <a:srgbClr val="000000"/>
              </a:solidFill>
              <a:latin typeface="Times New Roman Italic"/>
              <a:cs typeface="Times New Roman Italic"/>
            </a:endParaRPr>
          </a:p>
          <a:p>
            <a:pPr>
              <a:lnSpc>
                <a:spcPts val="2560"/>
              </a:lnSpc>
            </a:pPr>
            <a:endParaRPr lang="en-CA" sz="3208" dirty="0">
              <a:solidFill>
                <a:srgbClr val="000000"/>
              </a:solidFill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58000" y="4572000"/>
            <a:ext cx="2171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CA" sz="1800" dirty="0" smtClean="0">
                <a:solidFill>
                  <a:srgbClr val="000000"/>
                </a:solidFill>
                <a:latin typeface="Arial"/>
                <a:cs typeface="Arial"/>
              </a:rPr>
              <a:t>DTI dataset</a:t>
            </a:r>
          </a:p>
          <a:p>
            <a:pPr>
              <a:lnSpc>
                <a:spcPts val="1620"/>
              </a:lnSpc>
            </a:pPr>
            <a:endParaRPr lang="en-CA" sz="1800" dirty="0">
              <a:solidFill>
                <a:srgbClr val="000000"/>
              </a:solidFill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340100" y="6273800"/>
            <a:ext cx="2316403" cy="47166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CA" sz="2000" dirty="0" smtClean="0">
                <a:solidFill>
                  <a:srgbClr val="000000"/>
                </a:solidFill>
                <a:latin typeface="Calibri"/>
                <a:cs typeface="Calibri"/>
              </a:rPr>
              <a:t>Stejskal</a:t>
            </a:r>
            <a:r>
              <a:rPr lang="en-CA" sz="2000" dirty="0" smtClean="0">
                <a:solidFill>
                  <a:srgbClr val="000000"/>
                </a:solidFill>
                <a:latin typeface="Calibri"/>
                <a:cs typeface="Calibri"/>
              </a:rPr>
              <a:t>-Tanner (1965)</a:t>
            </a:r>
          </a:p>
          <a:p>
            <a:pPr>
              <a:lnSpc>
                <a:spcPts val="1800"/>
              </a:lnSpc>
            </a:pP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37300" y="6032500"/>
            <a:ext cx="2340384" cy="47448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CA" sz="1400" i="1" dirty="0" smtClean="0">
                <a:solidFill>
                  <a:srgbClr val="000000"/>
                </a:solidFill>
                <a:latin typeface="Arial Italic"/>
                <a:cs typeface="Arial Italic"/>
              </a:rPr>
              <a:t>Si: DWI volume acquired with</a:t>
            </a:r>
            <a:r>
              <a:rPr lang="en-CA" sz="14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14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1400" i="1" dirty="0" smtClean="0">
                <a:solidFill>
                  <a:srgbClr val="000000"/>
                </a:solidFill>
                <a:latin typeface="Arial Italic"/>
                <a:cs typeface="Arial Italic"/>
              </a:rPr>
              <a:t>ith</a:t>
            </a:r>
            <a:r>
              <a:rPr lang="en-CA" sz="1400" i="1" dirty="0" smtClean="0">
                <a:solidFill>
                  <a:srgbClr val="000000"/>
                </a:solidFill>
                <a:latin typeface="Arial Italic"/>
                <a:cs typeface="Arial Italic"/>
              </a:rPr>
              <a:t> gradient</a:t>
            </a:r>
          </a:p>
          <a:p>
            <a:pPr>
              <a:lnSpc>
                <a:spcPts val="1260"/>
              </a:lnSpc>
            </a:pPr>
            <a:endParaRPr lang="en-CA" sz="1400" dirty="0">
              <a:solidFill>
                <a:srgbClr val="000000"/>
              </a:solidFill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337300" y="6451600"/>
            <a:ext cx="2692400" cy="292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CA" sz="1400" i="1" dirty="0" smtClean="0">
                <a:solidFill>
                  <a:srgbClr val="000000"/>
                </a:solidFill>
                <a:latin typeface="Arial Italic"/>
                <a:cs typeface="Arial Italic"/>
              </a:rPr>
              <a:t>So: Baseline volume</a:t>
            </a:r>
          </a:p>
          <a:p>
            <a:pPr>
              <a:lnSpc>
                <a:spcPts val="1260"/>
              </a:lnSpc>
            </a:pPr>
            <a:endParaRPr lang="en-CA" sz="1400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V="1">
            <a:off x="4991906" y="5911287"/>
            <a:ext cx="6480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_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473200" y="330200"/>
            <a:ext cx="76708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3D Visualization: Glyphs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23528" y="1736852"/>
            <a:ext cx="2664443" cy="147476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Zoom in to observe the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glyphs. The ellipsoids represent the principal direction of diffusion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(main eigenvector)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35896" y="3279130"/>
            <a:ext cx="1440160" cy="7979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>
            <a:off x="3933121" y="2060848"/>
            <a:ext cx="3191579" cy="1218282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Deselect the option for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Red,</a:t>
            </a:r>
          </a:p>
          <a:p>
            <a:pPr>
              <a:lnSpc>
                <a:spcPts val="2400"/>
              </a:lnSpc>
            </a:pP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Yellow, and Green  Slice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Visibility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, and deselect the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eye icon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3294619"/>
            <a:ext cx="3131840" cy="1498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3848" y="4437112"/>
            <a:ext cx="2016224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572000" y="3240658"/>
            <a:ext cx="648072" cy="1196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3965050" y="2060848"/>
            <a:ext cx="3147268" cy="117981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Position your mouse over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pin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icon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 change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Foreground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‘None’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background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‘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fa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’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355976" y="2492896"/>
            <a:ext cx="2859236" cy="29495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the module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Editor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 flipV="1">
            <a:off x="1907704" y="2276872"/>
            <a:ext cx="2448272" cy="3635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851920" y="2492896"/>
            <a:ext cx="936104" cy="423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165100" y="1711237"/>
            <a:ext cx="3784600" cy="1205458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Apply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when the </a:t>
            </a:r>
          </a:p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‘label-map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window’ appears, then</a:t>
            </a:r>
          </a:p>
          <a:p>
            <a:pPr>
              <a:lnSpc>
                <a:spcPts val="24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switch to the </a:t>
            </a:r>
            <a:r>
              <a:rPr lang="en-CA" sz="2010" b="1" dirty="0">
                <a:solidFill>
                  <a:srgbClr val="000000"/>
                </a:solidFill>
                <a:latin typeface="Arial Bold"/>
                <a:cs typeface="Arial Bold"/>
              </a:rPr>
              <a:t>Yellow slice only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layout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600447" y="1556792"/>
            <a:ext cx="1891433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323528" y="3140968"/>
            <a:ext cx="2736304" cy="153888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Click on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fit to screen icon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adjust the dimensions of the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yellow slice viewer to fit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 screen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27584" y="2332144"/>
            <a:ext cx="1229817" cy="10968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"/>
          <p:cNvSpPr txBox="1"/>
          <p:nvPr/>
        </p:nvSpPr>
        <p:spPr>
          <a:xfrm>
            <a:off x="952945" y="2037191"/>
            <a:ext cx="3119512" cy="29495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the 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DrawEffect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 tool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 flipV="1">
            <a:off x="3770112" y="3573016"/>
            <a:ext cx="1233936" cy="10693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>
            <a:off x="251520" y="3885744"/>
            <a:ext cx="3518592" cy="1513235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Outline the contour of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the</a:t>
            </a:r>
          </a:p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Corpus Callosum with the</a:t>
            </a:r>
          </a:p>
          <a:p>
            <a:pPr>
              <a:lnSpc>
                <a:spcPts val="2400"/>
              </a:lnSpc>
            </a:pP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DrawEffect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 tool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equipped and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press enter. Repeat this step</a:t>
            </a:r>
            <a:r>
              <a:rPr lang="en-CA" sz="2000" dirty="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with 3 adjacent sagittal slices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436031" y="1736852"/>
            <a:ext cx="3208606" cy="900060"/>
          </a:xfrm>
          <a:custGeom>
            <a:avLst/>
            <a:gdLst/>
            <a:ahLst/>
            <a:cxnLst/>
            <a:rect l="l" t="t" r="r" b="b"/>
            <a:pathLst>
              <a:path w="3048000" h="1476375">
                <a:moveTo>
                  <a:pt x="0" y="1476375"/>
                </a:moveTo>
                <a:lnTo>
                  <a:pt x="3048000" y="1476375"/>
                </a:lnTo>
                <a:lnTo>
                  <a:pt x="3048000" y="0"/>
                </a:lnTo>
                <a:lnTo>
                  <a:pt x="0" y="0"/>
                </a:lnTo>
                <a:lnTo>
                  <a:pt x="0" y="1476375"/>
                </a:lnTo>
                <a:close/>
              </a:path>
            </a:pathLst>
          </a:custGeom>
          <a:solidFill>
            <a:srgbClr val="CCFF66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2300"/>
              </a:lnSpc>
            </a:pP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The tracts will be seeded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from </a:t>
            </a: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the region of interest defined in</a:t>
            </a:r>
            <a:r>
              <a:rPr lang="en-CA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dirty="0">
                <a:solidFill>
                  <a:srgbClr val="000000"/>
                </a:solidFill>
                <a:latin typeface="Times New Roman"/>
              </a:rPr>
            </a:br>
            <a:r>
              <a:rPr lang="en-CA" dirty="0">
                <a:solidFill>
                  <a:srgbClr val="000000"/>
                </a:solidFill>
                <a:latin typeface="Arial"/>
                <a:cs typeface="Arial"/>
              </a:rPr>
              <a:t>the Corpus Callosum </a:t>
            </a:r>
            <a:r>
              <a:rPr lang="en-CA" dirty="0" smtClean="0">
                <a:solidFill>
                  <a:srgbClr val="000000"/>
                </a:solidFill>
                <a:latin typeface="Arial"/>
                <a:cs typeface="Arial"/>
              </a:rPr>
              <a:t>area</a:t>
            </a:r>
            <a:endParaRPr lang="en-CA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193800" y="330200"/>
            <a:ext cx="79502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Diffusion MRI tractography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436096" y="5301208"/>
            <a:ext cx="504056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>
            <a:off x="4805985" y="5661248"/>
            <a:ext cx="4032820" cy="602729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Select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the module</a:t>
            </a:r>
          </a:p>
          <a:p>
            <a:pPr>
              <a:lnSpc>
                <a:spcPts val="2400"/>
              </a:lnSpc>
            </a:pP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Tractography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 Label Map Seeding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019300" y="558800"/>
            <a:ext cx="7124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Calibri"/>
                <a:cs typeface="Calibri"/>
              </a:rPr>
              <a:t>Diffusion Tensor Imaging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37400" y="1485900"/>
            <a:ext cx="458936" cy="574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36096" y="1556792"/>
            <a:ext cx="1656184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50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 </a:t>
            </a:r>
            <a:r>
              <a:rPr lang="en-CA" sz="3050" spc="-10" dirty="0">
                <a:solidFill>
                  <a:srgbClr val="000000"/>
                </a:solidFill>
                <a:latin typeface="Arial Unicode MS"/>
                <a:cs typeface="Arial Unicode MS"/>
              </a:rPr>
              <a:t>= 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50" i="1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0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 e</a:t>
            </a:r>
          </a:p>
          <a:p>
            <a:pPr>
              <a:lnSpc>
                <a:spcPts val="2560"/>
              </a:lnSpc>
            </a:pP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11" name="TextBox 20"/>
          <p:cNvSpPr txBox="1"/>
          <p:nvPr/>
        </p:nvSpPr>
        <p:spPr>
          <a:xfrm>
            <a:off x="6876256" y="1359526"/>
            <a:ext cx="1244600" cy="3945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  <a:tabLst>
                <a:tab pos="596900" algn="l"/>
              </a:tabLst>
            </a:pPr>
            <a:endParaRPr lang="en-CA" sz="1873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>
              <a:lnSpc>
                <a:spcPts val="1500"/>
              </a:lnSpc>
              <a:tabLst>
                <a:tab pos="596900" algn="l"/>
              </a:tabLst>
            </a:pPr>
            <a:r>
              <a:rPr lang="en-CA" sz="1873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−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bĝi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  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Dĝ</a:t>
            </a:r>
            <a:r>
              <a:rPr lang="en-CA" sz="1873" baseline="-25000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endParaRPr lang="en-CA" sz="1873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7174520" y="1907111"/>
            <a:ext cx="6480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_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TextBox 19"/>
          <p:cNvSpPr txBox="1"/>
          <p:nvPr/>
        </p:nvSpPr>
        <p:spPr>
          <a:xfrm>
            <a:off x="7308601" y="1406012"/>
            <a:ext cx="4572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CA" sz="1335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T</a:t>
            </a:r>
          </a:p>
          <a:p>
            <a:pPr>
              <a:lnSpc>
                <a:spcPts val="1550"/>
              </a:lnSpc>
            </a:pPr>
            <a:endParaRPr lang="en-CA" sz="1335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50866" y="1485900"/>
            <a:ext cx="172669" cy="3469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1638300" y="330200"/>
            <a:ext cx="7505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Labelmap Seeding: I/O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067944" y="2348880"/>
            <a:ext cx="4309000" cy="1474763"/>
          </a:xfrm>
          <a:prstGeom prst="rect">
            <a:avLst/>
          </a:prstGeom>
          <a:solidFill>
            <a:srgbClr val="FFC000"/>
          </a:solidFill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-Set the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Input DTI Volume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to ‘</a:t>
            </a:r>
            <a:r>
              <a:rPr lang="en-CA" sz="2010" b="1" dirty="0" err="1" smtClean="0">
                <a:solidFill>
                  <a:srgbClr val="000000"/>
                </a:solidFill>
                <a:latin typeface="Arial Bold"/>
                <a:cs typeface="Arial Bold"/>
              </a:rPr>
              <a:t>dti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-Set the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Input Label Map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‘</a:t>
            </a:r>
            <a:r>
              <a:rPr lang="en-CA" sz="2000" b="1" dirty="0" err="1">
                <a:solidFill>
                  <a:srgbClr val="000000"/>
                </a:solidFill>
                <a:latin typeface="Arial Bold"/>
                <a:cs typeface="Arial Bold"/>
              </a:rPr>
              <a:t>fa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-label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Set 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Output Fiber Bundle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to ‘</a:t>
            </a: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Create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b="1" dirty="0">
                <a:solidFill>
                  <a:srgbClr val="000000"/>
                </a:solidFill>
                <a:latin typeface="Arial Bold"/>
                <a:cs typeface="Arial Bold"/>
              </a:rPr>
              <a:t>and Rename New Fiber Bundle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’ and</a:t>
            </a:r>
            <a:r>
              <a:rPr lang="en-CA" sz="2000" dirty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dirty="0">
                <a:solidFill>
                  <a:srgbClr val="000000"/>
                </a:solidFill>
                <a:latin typeface="Times New Roman"/>
              </a:rPr>
            </a:b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rename it ‘</a:t>
            </a:r>
            <a:r>
              <a:rPr lang="en-CA" sz="2000" b="1" dirty="0" err="1">
                <a:solidFill>
                  <a:srgbClr val="000000"/>
                </a:solidFill>
                <a:latin typeface="Arial Bold"/>
                <a:cs typeface="Arial Bold"/>
              </a:rPr>
              <a:t>corpusCallosum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’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2636912"/>
            <a:ext cx="3131840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895600" y="330200"/>
            <a:ext cx="62484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180" spc="-10" smtClean="0">
                <a:solidFill>
                  <a:srgbClr val="000000"/>
                </a:solidFill>
                <a:latin typeface="Arial"/>
                <a:cs typeface="Arial"/>
              </a:rPr>
              <a:t>ROI Drawing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312387" y="2204864"/>
            <a:ext cx="4684588" cy="61555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Under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Seed Placement Options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, check off the option for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‘Use Index Space’</a:t>
            </a: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74" y="3212976"/>
            <a:ext cx="139767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3" idx="1"/>
          </p:cNvCxnSpPr>
          <p:nvPr/>
        </p:nvCxnSpPr>
        <p:spPr>
          <a:xfrm flipH="1">
            <a:off x="1475656" y="2512641"/>
            <a:ext cx="1836731" cy="7723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552"/>
            <a:ext cx="9144000" cy="4882896"/>
          </a:xfrm>
          <a:prstGeom prst="rect">
            <a:avLst/>
          </a:prstGeom>
        </p:spPr>
      </p:pic>
      <p:sp>
        <p:nvSpPr>
          <p:cNvPr id="14" name="TextBox 2"/>
          <p:cNvSpPr txBox="1"/>
          <p:nvPr/>
        </p:nvSpPr>
        <p:spPr>
          <a:xfrm>
            <a:off x="596900" y="330200"/>
            <a:ext cx="8547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Labelmap Seeding: parameters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708920"/>
            <a:ext cx="3131840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31840" y="4342236"/>
            <a:ext cx="1080121" cy="421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4"/>
          <p:cNvSpPr txBox="1"/>
          <p:nvPr/>
        </p:nvSpPr>
        <p:spPr>
          <a:xfrm>
            <a:off x="4211960" y="1980455"/>
            <a:ext cx="4320480" cy="2782813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0" rIns="0" bIns="0" rtlCol="0">
            <a:spAutoFit/>
          </a:bodyPr>
          <a:lstStyle/>
          <a:p>
            <a:pPr lvl="0"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Select the default </a:t>
            </a:r>
            <a:r>
              <a:rPr lang="en-CA" sz="2000" b="1" dirty="0" err="1">
                <a:solidFill>
                  <a:srgbClr val="000000"/>
                </a:solidFill>
                <a:latin typeface="Arial"/>
                <a:cs typeface="Arial"/>
              </a:rPr>
              <a:t>Tractography</a:t>
            </a:r>
            <a:r>
              <a:rPr lang="en-CA" sz="2000" b="1" dirty="0">
                <a:solidFill>
                  <a:srgbClr val="000000"/>
                </a:solidFill>
                <a:latin typeface="Arial"/>
                <a:cs typeface="Arial"/>
              </a:rPr>
              <a:t> Seeding parameters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</a:p>
          <a:p>
            <a:pPr>
              <a:lnSpc>
                <a:spcPts val="23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-Minimum 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Path Length: 10 mm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-Maximum Length: 800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mm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-Stopping Criteria: </a:t>
            </a:r>
            <a:r>
              <a:rPr lang="en-CA" sz="2000" dirty="0" err="1">
                <a:solidFill>
                  <a:srgbClr val="000000"/>
                </a:solidFill>
                <a:latin typeface="Arial"/>
                <a:cs typeface="Arial"/>
              </a:rPr>
              <a:t>FractionalAnistropy</a:t>
            </a: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-Stopping Value: 0.15</a:t>
            </a:r>
          </a:p>
          <a:p>
            <a:pPr>
              <a:lnSpc>
                <a:spcPts val="23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-Stopping Track Curvature: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0.80</a:t>
            </a:r>
            <a:endParaRPr lang="en-CA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800"/>
              </a:lnSpc>
            </a:pP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-Integration Step Length: </a:t>
            </a: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0.50 mm</a:t>
            </a:r>
          </a:p>
          <a:p>
            <a:pPr lvl="0">
              <a:lnSpc>
                <a:spcPts val="2800"/>
              </a:lnSpc>
            </a:pPr>
            <a:r>
              <a:rPr lang="en-CA" sz="2000" dirty="0" smtClean="0">
                <a:solidFill>
                  <a:srgbClr val="000000"/>
                </a:solidFill>
                <a:latin typeface="Arial"/>
                <a:cs typeface="Arial"/>
              </a:rPr>
              <a:t>-</a:t>
            </a:r>
            <a:r>
              <a:rPr lang="en-CA" sz="2000" dirty="0">
                <a:solidFill>
                  <a:srgbClr val="000000"/>
                </a:solidFill>
                <a:latin typeface="Arial"/>
                <a:cs typeface="Arial"/>
              </a:rPr>
              <a:t>Click on </a:t>
            </a:r>
            <a:r>
              <a:rPr lang="en-CA" sz="2010" b="1" dirty="0" smtClean="0">
                <a:solidFill>
                  <a:srgbClr val="000000"/>
                </a:solidFill>
                <a:latin typeface="Arial Bold"/>
                <a:cs typeface="Arial Bold"/>
              </a:rPr>
              <a:t>Apply</a:t>
            </a:r>
            <a:endParaRPr lang="en-CA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231900" y="330200"/>
            <a:ext cx="7912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Labelmap Seeding: Tracts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66700" y="3009900"/>
            <a:ext cx="8877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tracts generated in the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66700" y="3302000"/>
            <a:ext cx="88773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corpus callosum area appear in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3D viewer.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1841500" y="330200"/>
            <a:ext cx="73025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Tractography Results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1562100"/>
            <a:ext cx="89027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Position the mouse over the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pin icon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and click on the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eye icon 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to display the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axial slice in the 3D viewer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822700" y="1358900"/>
            <a:ext cx="5321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Select the module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Tractography Display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57200" y="3086100"/>
            <a:ext cx="86868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Click on the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arrow icon 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to create a fiducial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2628900"/>
            <a:ext cx="89027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Position the fiducial in the left cingulum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of the coronal slice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2628900"/>
            <a:ext cx="89027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Double click on the fiducial and change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name to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LeftCingulum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908300" y="1917700"/>
            <a:ext cx="6235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Select the module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Tractography Interactive Seeding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60700" y="3810000"/>
            <a:ext cx="60833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Select the Input DTI volume ‘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dti’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60700" y="4152900"/>
            <a:ext cx="6083300" cy="10795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Select the Input Fiduciala, Model or Label Map ‘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F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’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Select the Output Fiber Bundle ‘Create New Fiber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Bundle’ and rename it ‘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Cingulum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’</a:t>
            </a:r>
          </a:p>
          <a:p>
            <a:pPr>
              <a:lnSpc>
                <a:spcPts val="26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2019300" y="558800"/>
            <a:ext cx="7124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Calibri"/>
                <a:cs typeface="Calibri"/>
              </a:rPr>
              <a:t>Diffusion Tensor Imaging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38800" y="3263900"/>
            <a:ext cx="7620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xx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19700" y="3708400"/>
            <a:ext cx="1181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26100" y="3898900"/>
            <a:ext cx="7747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yx</a:t>
            </a:r>
          </a:p>
          <a:p>
            <a:pPr>
              <a:lnSpc>
                <a:spcPts val="176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38800" y="4229100"/>
            <a:ext cx="7620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zx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02400" y="3263900"/>
            <a:ext cx="25273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876300" algn="l"/>
              </a:tabLst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xy</a:t>
            </a: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	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xz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02400" y="3746500"/>
            <a:ext cx="25273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876300" algn="l"/>
              </a:tabLst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yy</a:t>
            </a: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	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yz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515100" y="4229100"/>
            <a:ext cx="25146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876300" algn="l"/>
              </a:tabLst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zy</a:t>
            </a: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	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zz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64088" y="1676500"/>
            <a:ext cx="1656184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50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 </a:t>
            </a:r>
            <a:r>
              <a:rPr lang="en-CA" sz="3050" spc="-10" dirty="0">
                <a:solidFill>
                  <a:srgbClr val="000000"/>
                </a:solidFill>
                <a:latin typeface="Arial Unicode MS"/>
                <a:cs typeface="Arial Unicode MS"/>
              </a:rPr>
              <a:t>= 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50" i="1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0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 e</a:t>
            </a:r>
          </a:p>
          <a:p>
            <a:pPr>
              <a:lnSpc>
                <a:spcPts val="2560"/>
              </a:lnSpc>
            </a:pP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20272" y="1484785"/>
            <a:ext cx="562880" cy="564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20"/>
          <p:cNvSpPr txBox="1"/>
          <p:nvPr/>
        </p:nvSpPr>
        <p:spPr>
          <a:xfrm>
            <a:off x="6732240" y="1479234"/>
            <a:ext cx="1244600" cy="3945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  <a:tabLst>
                <a:tab pos="596900" algn="l"/>
              </a:tabLst>
            </a:pPr>
            <a:endParaRPr lang="en-CA" sz="1873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>
              <a:lnSpc>
                <a:spcPts val="1500"/>
              </a:lnSpc>
              <a:tabLst>
                <a:tab pos="596900" algn="l"/>
              </a:tabLst>
            </a:pPr>
            <a:r>
              <a:rPr lang="en-CA" sz="1873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−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bĝi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  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Dĝ</a:t>
            </a:r>
            <a:r>
              <a:rPr lang="en-CA" sz="1873" baseline="-25000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endParaRPr lang="en-CA" sz="1873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 flipV="1">
            <a:off x="7020272" y="2013385"/>
            <a:ext cx="6480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_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00800" y="2204864"/>
            <a:ext cx="475456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301712" y="1593745"/>
            <a:ext cx="172669" cy="3469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60032" y="3536950"/>
            <a:ext cx="504056" cy="6921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44008" y="3708400"/>
            <a:ext cx="93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 =</a:t>
            </a:r>
            <a:endParaRPr lang="en-US" sz="3200" dirty="0"/>
          </a:p>
        </p:txBody>
      </p:sp>
      <p:sp>
        <p:nvSpPr>
          <p:cNvPr id="25" name="Rectangle 24"/>
          <p:cNvSpPr/>
          <p:nvPr/>
        </p:nvSpPr>
        <p:spPr>
          <a:xfrm>
            <a:off x="4673835" y="3810000"/>
            <a:ext cx="330213" cy="4190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flipV="1">
            <a:off x="4514905" y="4334099"/>
            <a:ext cx="6480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_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7211144" y="1536800"/>
            <a:ext cx="457200" cy="2794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CA" sz="1335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T</a:t>
            </a:r>
          </a:p>
          <a:p>
            <a:pPr>
              <a:lnSpc>
                <a:spcPts val="1550"/>
              </a:lnSpc>
            </a:pPr>
            <a:endParaRPr lang="en-CA" sz="1335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7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098800" y="20320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Set the tractography parameters as follows: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098800" y="23368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-Fiducial region size: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2.5 mm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098800" y="26416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-Fiducial Seeding Step Size: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1.0 mm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098800" y="29464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-Maximum number of seeds: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100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098800" y="32512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-Minimum Path Length: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10 mm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98800" y="35560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-Maximum Path Length: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800 mm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98800" y="38608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-Stopping Criteria: Fractional Anisotropy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98800" y="41656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-Stopping Value: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0.15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98800" y="44704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-Stopping Track Curvature: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0.8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98800" y="47752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-Integration step length: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0.5 mm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098800" y="5080000"/>
            <a:ext cx="60452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-Create Tracts Initially as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Tubes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0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2641600"/>
            <a:ext cx="8902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Part of the left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1300" y="2933700"/>
            <a:ext cx="89027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cingulum appears in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3D viewer.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1300" y="3619500"/>
            <a:ext cx="8902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Move the Left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1300" y="3898900"/>
            <a:ext cx="8902700" cy="1625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Cingulum fiducial to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explore the spatial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relationship between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left cingulum and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corpus callosum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279900" y="2044700"/>
            <a:ext cx="4864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Go to the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Markups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 module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924300" y="3086100"/>
            <a:ext cx="52197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Double click on the Name and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change it to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RightCingulum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9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41300" y="2641600"/>
            <a:ext cx="89027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Part of the left and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41300" y="2933700"/>
            <a:ext cx="89027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right cingulum appear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in the 3D viewer.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41300" y="3606800"/>
            <a:ext cx="8902700" cy="1905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8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Move the fiducials to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explore the spatial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relationship between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left and right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cingulum, and the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corpus callosum</a:t>
            </a:r>
          </a:p>
          <a:p>
            <a:pPr>
              <a:lnSpc>
                <a:spcPts val="238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8900" y="2019300"/>
            <a:ext cx="9055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Click on the arrow icon to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8900" y="2311400"/>
            <a:ext cx="90551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create a new fiducial, and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position it in the 3D viewer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425700" y="330200"/>
            <a:ext cx="6718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Fiducial Seeding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65100" y="4318000"/>
            <a:ext cx="89789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Move the fiducial F-3 in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65100" y="4610100"/>
            <a:ext cx="8978900" cy="711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3D viewer to explore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dti dataset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1485900" y="330200"/>
            <a:ext cx="7658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Tractography ‘on-the-fly’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517900" y="4470400"/>
            <a:ext cx="5626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 Fiducial Seeding functionality</a:t>
            </a:r>
          </a:p>
          <a:p>
            <a:pPr>
              <a:lnSpc>
                <a:spcPts val="23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517900" y="4762500"/>
            <a:ext cx="5626100" cy="1016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allows you to do tractography ‘on-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the-fly’ to explore white matter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structures interactively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45300"/>
          </a:xfrm>
          <a:prstGeom prst="rect">
            <a:avLst/>
          </a:prstGeom>
        </p:spPr>
      </p:pic>
      <p:sp>
        <p:nvSpPr>
          <p:cNvPr id="7" name="TextBox 2"/>
          <p:cNvSpPr txBox="1"/>
          <p:nvPr/>
        </p:nvSpPr>
        <p:spPr>
          <a:xfrm>
            <a:off x="2921000" y="330200"/>
            <a:ext cx="62230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DTI Analysis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3441700" y="2705100"/>
            <a:ext cx="5702300" cy="1320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Select the module </a:t>
            </a:r>
            <a:r>
              <a:rPr lang="en-CA" sz="2010" b="1" smtClean="0">
                <a:solidFill>
                  <a:srgbClr val="000000"/>
                </a:solidFill>
                <a:latin typeface="Arial Bold"/>
                <a:cs typeface="Arial Bold"/>
              </a:rPr>
              <a:t>Data</a:t>
            </a: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 to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display the list of elements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that have been generated</a:t>
            </a:r>
            <a:r>
              <a:rPr lang="en-CA" sz="20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2000" smtClean="0">
                <a:solidFill>
                  <a:srgbClr val="000000"/>
                </a:solidFill>
                <a:latin typeface="Times New Roman"/>
              </a:rPr>
            </a:br>
            <a:r>
              <a:rPr lang="en-CA" sz="2000" smtClean="0">
                <a:solidFill>
                  <a:srgbClr val="000000"/>
                </a:solidFill>
                <a:latin typeface="Arial"/>
                <a:cs typeface="Arial"/>
              </a:rPr>
              <a:t>in this tutorial</a:t>
            </a:r>
          </a:p>
          <a:p>
            <a:pPr>
              <a:lnSpc>
                <a:spcPts val="2400"/>
              </a:lnSpc>
            </a:pPr>
            <a:endParaRPr lang="en-CA" sz="20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Sonia Pujol, Ph.D.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124700" y="6438900"/>
            <a:ext cx="1689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smtClean="0">
                <a:solidFill>
                  <a:srgbClr val="898889"/>
                </a:solidFill>
                <a:latin typeface="Calibri"/>
                <a:cs typeface="Calibri"/>
              </a:rPr>
              <a:t>NA-MIC ARR 2012-2014</a:t>
            </a:r>
          </a:p>
          <a:p>
            <a:pPr>
              <a:lnSpc>
                <a:spcPts val="1380"/>
              </a:lnSpc>
            </a:pPr>
            <a:endParaRPr lang="en-CA" sz="120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3187700" y="533400"/>
            <a:ext cx="59563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Conclusion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254500" y="1638300"/>
            <a:ext cx="4889500" cy="4546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835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This tutorial guided you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through the different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steps of a Diffusion MR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Analysis pipeline, from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tensor estimation to 3D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tracts visualization, for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exploring and studying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the brain white matter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pathways.</a:t>
            </a:r>
          </a:p>
          <a:p>
            <a:pPr>
              <a:lnSpc>
                <a:spcPts val="3835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92500" y="6477000"/>
            <a:ext cx="5651500" cy="3048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000"/>
              </a:lnSpc>
              <a:tabLst>
                <a:tab pos="622300" algn="l"/>
              </a:tabLst>
            </a:pPr>
            <a:r>
              <a:rPr lang="en-CA" sz="900" smtClean="0">
                <a:solidFill>
                  <a:srgbClr val="A6A5A6"/>
                </a:solidFill>
                <a:latin typeface="Arial"/>
                <a:cs typeface="Arial"/>
              </a:rPr>
              <a:t>Diffusion MRI Analysis - Sonia Pujol, Ph.D.</a:t>
            </a:r>
            <a:r>
              <a:rPr lang="en-CA" sz="9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900" smtClean="0">
                <a:solidFill>
                  <a:srgbClr val="000000"/>
                </a:solidFill>
                <a:latin typeface="Times New Roman"/>
              </a:rPr>
            </a:br>
            <a:r>
              <a:rPr lang="en-CA" sz="900" smtClean="0">
                <a:solidFill>
                  <a:srgbClr val="A6A5A6"/>
                </a:solidFill>
                <a:latin typeface="Arial"/>
                <a:cs typeface="Arial"/>
              </a:rPr>
              <a:t>	NA-MIC ARR 2012</a:t>
            </a:r>
          </a:p>
          <a:p>
            <a:pPr>
              <a:lnSpc>
                <a:spcPts val="1000"/>
              </a:lnSpc>
            </a:pPr>
            <a:endParaRPr lang="en-CA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2019300" y="558800"/>
            <a:ext cx="71247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dirty="0" smtClean="0">
                <a:solidFill>
                  <a:srgbClr val="000000"/>
                </a:solidFill>
                <a:latin typeface="Calibri"/>
                <a:cs typeface="Calibri"/>
              </a:rPr>
              <a:t>Diffusion Tensor Imaging</a:t>
            </a:r>
          </a:p>
          <a:p>
            <a:pPr>
              <a:lnSpc>
                <a:spcPts val="5060"/>
              </a:lnSpc>
            </a:pPr>
            <a:endParaRPr lang="en-CA" sz="4400" dirty="0">
              <a:solidFill>
                <a:srgbClr val="000000"/>
              </a:solidFill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638800" y="3263900"/>
            <a:ext cx="7620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xx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219700" y="3708400"/>
            <a:ext cx="1181100" cy="3810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CA" sz="1800" smtClean="0">
                <a:solidFill>
                  <a:srgbClr val="000000"/>
                </a:solidFill>
                <a:latin typeface="Arial"/>
                <a:cs typeface="Arial"/>
              </a:rPr>
              <a:t>=</a:t>
            </a:r>
          </a:p>
          <a:p>
            <a:pPr>
              <a:lnSpc>
                <a:spcPts val="2070"/>
              </a:lnSpc>
            </a:pPr>
            <a:endParaRPr lang="en-CA" sz="1800">
              <a:solidFill>
                <a:srgbClr val="000000"/>
              </a:solidFill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626100" y="3898900"/>
            <a:ext cx="7747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yx</a:t>
            </a:r>
          </a:p>
          <a:p>
            <a:pPr>
              <a:lnSpc>
                <a:spcPts val="176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638800" y="4229100"/>
            <a:ext cx="7620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zx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502400" y="3263900"/>
            <a:ext cx="25273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876300" algn="l"/>
              </a:tabLst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xy</a:t>
            </a: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	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xz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502400" y="3746500"/>
            <a:ext cx="25273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876300" algn="l"/>
              </a:tabLst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yy</a:t>
            </a: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	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yz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515100" y="4229100"/>
            <a:ext cx="2514600" cy="546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200"/>
              </a:lnSpc>
              <a:tabLst>
                <a:tab pos="876300" algn="l"/>
              </a:tabLst>
            </a:pP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zy</a:t>
            </a:r>
            <a:r>
              <a:rPr lang="en-CA" sz="2800" i="1" smtClean="0">
                <a:solidFill>
                  <a:srgbClr val="000000"/>
                </a:solidFill>
                <a:latin typeface="Calibri Italic"/>
                <a:cs typeface="Calibri Italic"/>
              </a:rPr>
              <a:t>	D</a:t>
            </a:r>
            <a:r>
              <a:rPr lang="en-CA" sz="1600" i="1" smtClean="0">
                <a:solidFill>
                  <a:srgbClr val="000000"/>
                </a:solidFill>
                <a:latin typeface="Calibri Italic"/>
                <a:cs typeface="Calibri Italic"/>
              </a:rPr>
              <a:t>zz</a:t>
            </a:r>
          </a:p>
          <a:p>
            <a:pPr>
              <a:lnSpc>
                <a:spcPts val="3220"/>
              </a:lnSpc>
            </a:pPr>
            <a:endParaRPr lang="en-CA" sz="160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64288" y="1390278"/>
            <a:ext cx="432048" cy="7358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400800" y="2204864"/>
            <a:ext cx="475456" cy="10081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860032" y="3536950"/>
            <a:ext cx="504056" cy="755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76006" y="4967808"/>
            <a:ext cx="725041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364088" y="1676500"/>
            <a:ext cx="1656184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50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 </a:t>
            </a:r>
            <a:r>
              <a:rPr lang="en-CA" sz="3050" spc="-10" dirty="0">
                <a:solidFill>
                  <a:srgbClr val="000000"/>
                </a:solidFill>
                <a:latin typeface="Arial Unicode MS"/>
                <a:cs typeface="Arial Unicode MS"/>
              </a:rPr>
              <a:t>= 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S</a:t>
            </a:r>
            <a:r>
              <a:rPr lang="en-CA" sz="3050" i="1" baseline="-25000" dirty="0">
                <a:solidFill>
                  <a:srgbClr val="000000"/>
                </a:solidFill>
                <a:latin typeface="Times New Roman Italic"/>
                <a:cs typeface="Times New Roman Italic"/>
              </a:rPr>
              <a:t>0</a:t>
            </a:r>
            <a:r>
              <a:rPr lang="en-CA" sz="305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 e</a:t>
            </a:r>
          </a:p>
          <a:p>
            <a:pPr>
              <a:lnSpc>
                <a:spcPts val="2560"/>
              </a:lnSpc>
            </a:pPr>
            <a:endParaRPr lang="en-CA" sz="20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32240" y="1479234"/>
            <a:ext cx="1244600" cy="394532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00"/>
              </a:lnSpc>
              <a:tabLst>
                <a:tab pos="596900" algn="l"/>
              </a:tabLst>
            </a:pPr>
            <a:endParaRPr lang="en-CA" sz="1873" dirty="0" smtClean="0">
              <a:solidFill>
                <a:srgbClr val="000000"/>
              </a:solidFill>
              <a:latin typeface="Arial Unicode MS"/>
              <a:cs typeface="Arial Unicode MS"/>
            </a:endParaRPr>
          </a:p>
          <a:p>
            <a:pPr>
              <a:lnSpc>
                <a:spcPts val="1500"/>
              </a:lnSpc>
              <a:tabLst>
                <a:tab pos="596900" algn="l"/>
              </a:tabLst>
            </a:pPr>
            <a:r>
              <a:rPr lang="en-CA" sz="1873" dirty="0" smtClean="0">
                <a:solidFill>
                  <a:srgbClr val="000000"/>
                </a:solidFill>
                <a:latin typeface="Arial Unicode MS"/>
                <a:cs typeface="Arial Unicode MS"/>
              </a:rPr>
              <a:t>−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bĝi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  </a:t>
            </a:r>
            <a:r>
              <a:rPr lang="en-CA" sz="1873" i="1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Dĝ</a:t>
            </a:r>
            <a:r>
              <a:rPr lang="en-CA" sz="1873" baseline="-25000" dirty="0" smtClean="0">
                <a:solidFill>
                  <a:srgbClr val="000000"/>
                </a:solidFill>
                <a:latin typeface="Times New Roman Italic"/>
                <a:cs typeface="Times New Roman Italic"/>
              </a:rPr>
              <a:t>i</a:t>
            </a:r>
            <a:endParaRPr lang="en-CA" sz="1873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Rectangle 21"/>
          <p:cNvSpPr/>
          <p:nvPr/>
        </p:nvSpPr>
        <p:spPr>
          <a:xfrm flipV="1">
            <a:off x="7025008" y="2014984"/>
            <a:ext cx="6480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_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96260" y="1495422"/>
            <a:ext cx="284052" cy="2846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500"/>
              </a:lnSpc>
            </a:pPr>
            <a:r>
              <a:rPr lang="en-CA" sz="1400" i="1" dirty="0">
                <a:solidFill>
                  <a:srgbClr val="000000"/>
                </a:solidFill>
                <a:latin typeface="Times New Roman Italic"/>
                <a:cs typeface="Times New Roman Italic"/>
              </a:rPr>
              <a:t>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01712" y="1593745"/>
            <a:ext cx="172669" cy="3469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644008" y="3708400"/>
            <a:ext cx="937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 =</a:t>
            </a:r>
            <a:endParaRPr lang="en-US" sz="3200" dirty="0"/>
          </a:p>
        </p:txBody>
      </p:sp>
      <p:sp>
        <p:nvSpPr>
          <p:cNvPr id="26" name="Rectangle 25"/>
          <p:cNvSpPr/>
          <p:nvPr/>
        </p:nvSpPr>
        <p:spPr>
          <a:xfrm>
            <a:off x="4673835" y="3810000"/>
            <a:ext cx="330213" cy="4190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flipV="1">
            <a:off x="4514905" y="4334099"/>
            <a:ext cx="64807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_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6" name="TextBox 2"/>
          <p:cNvSpPr txBox="1"/>
          <p:nvPr/>
        </p:nvSpPr>
        <p:spPr>
          <a:xfrm>
            <a:off x="546100" y="4991100"/>
            <a:ext cx="85979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Contact: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5346700"/>
            <a:ext cx="8597900" cy="457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lang="en-CA" sz="2400" smtClean="0">
                <a:solidFill>
                  <a:srgbClr val="000000"/>
                </a:solidFill>
                <a:latin typeface="Arial"/>
                <a:cs typeface="Arial"/>
              </a:rPr>
              <a:t>spujol@bwh.harvard.edu</a:t>
            </a:r>
          </a:p>
          <a:p>
            <a:pPr>
              <a:lnSpc>
                <a:spcPts val="2760"/>
              </a:lnSpc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492500" y="6464300"/>
            <a:ext cx="5651500" cy="16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lang="en-CA" sz="900" smtClean="0">
                <a:solidFill>
                  <a:srgbClr val="A6A5A6"/>
                </a:solidFill>
                <a:latin typeface="Arial"/>
                <a:cs typeface="Arial"/>
              </a:rPr>
              <a:t>Diffusion MRI Analysis - Sonia Pujol, Ph.D.</a:t>
            </a:r>
          </a:p>
          <a:p>
            <a:pPr>
              <a:lnSpc>
                <a:spcPts val="1035"/>
              </a:lnSpc>
            </a:pPr>
            <a:endParaRPr lang="en-CA" sz="9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114800" y="6616700"/>
            <a:ext cx="5029200" cy="16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810"/>
              </a:lnSpc>
            </a:pPr>
            <a:r>
              <a:rPr lang="en-CA" sz="900" smtClean="0">
                <a:solidFill>
                  <a:srgbClr val="A6A5A6"/>
                </a:solidFill>
                <a:latin typeface="Arial"/>
                <a:cs typeface="Arial"/>
              </a:rPr>
              <a:t>NA-MIC ARR 2012</a:t>
            </a:r>
          </a:p>
          <a:p>
            <a:pPr>
              <a:lnSpc>
                <a:spcPts val="810"/>
              </a:lnSpc>
            </a:pPr>
            <a:endParaRPr lang="en-CA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2374900" y="533400"/>
            <a:ext cx="6769100" cy="8382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5060"/>
              </a:lnSpc>
            </a:pPr>
            <a:r>
              <a:rPr lang="en-CA" sz="4400" smtClean="0">
                <a:solidFill>
                  <a:srgbClr val="000000"/>
                </a:solidFill>
                <a:latin typeface="Arial"/>
                <a:cs typeface="Arial"/>
              </a:rPr>
              <a:t>Slicer Community</a:t>
            </a:r>
          </a:p>
          <a:p>
            <a:pPr>
              <a:lnSpc>
                <a:spcPts val="5060"/>
              </a:lnSpc>
            </a:pPr>
            <a:endParaRPr lang="en-CA" sz="4400">
              <a:solidFill>
                <a:srgbClr val="000000"/>
              </a:solidFill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46100" y="16637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• </a:t>
            </a:r>
            <a:r>
              <a:rPr lang="en-CA" sz="3200" smtClean="0">
                <a:solidFill>
                  <a:srgbClr val="0000FF"/>
                </a:solidFill>
                <a:latin typeface="Arial"/>
                <a:cs typeface="Arial"/>
              </a:rPr>
              <a:t> www.slicer.org</a:t>
            </a:r>
          </a:p>
          <a:p>
            <a:pPr>
              <a:lnSpc>
                <a:spcPts val="368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46100" y="2819400"/>
            <a:ext cx="8597900" cy="609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3680"/>
              </a:lnSpc>
            </a:pPr>
            <a:r>
              <a:rPr lang="en-CA" sz="3200" smtClean="0">
                <a:solidFill>
                  <a:srgbClr val="000000"/>
                </a:solidFill>
                <a:latin typeface="Arial"/>
                <a:cs typeface="Arial"/>
              </a:rPr>
              <a:t>•  Mailing lists:</a:t>
            </a:r>
          </a:p>
          <a:p>
            <a:pPr>
              <a:lnSpc>
                <a:spcPts val="368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46100" y="3314700"/>
            <a:ext cx="8597900" cy="12827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CA" sz="3200" smtClean="0">
                <a:solidFill>
                  <a:srgbClr val="0000FF"/>
                </a:solidFill>
                <a:latin typeface="Arial"/>
                <a:cs typeface="Arial"/>
              </a:rPr>
              <a:t>slicer-user@bwh.harvard.edu</a:t>
            </a:r>
            <a:r>
              <a:rPr lang="en-CA" sz="3200" smtClean="0">
                <a:solidFill>
                  <a:srgbClr val="000000"/>
                </a:solidFill>
                <a:latin typeface="Times New Roman"/>
              </a:rPr>
              <a:t/>
            </a:r>
            <a:br>
              <a:rPr lang="en-CA" sz="3200" smtClean="0">
                <a:solidFill>
                  <a:srgbClr val="000000"/>
                </a:solidFill>
                <a:latin typeface="Times New Roman"/>
              </a:rPr>
            </a:br>
            <a:r>
              <a:rPr lang="en-CA" sz="3200" smtClean="0">
                <a:solidFill>
                  <a:srgbClr val="0000FF"/>
                </a:solidFill>
                <a:latin typeface="Arial"/>
                <a:cs typeface="Arial"/>
              </a:rPr>
              <a:t>slicer-devel@bwh.harvard.edu</a:t>
            </a:r>
          </a:p>
          <a:p>
            <a:pPr>
              <a:lnSpc>
                <a:spcPts val="4600"/>
              </a:lnSpc>
            </a:pPr>
            <a:endParaRPr lang="en-CA" sz="3200">
              <a:solidFill>
                <a:srgbClr val="000000"/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92500" y="6464300"/>
            <a:ext cx="5651500" cy="16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035"/>
              </a:lnSpc>
            </a:pPr>
            <a:r>
              <a:rPr lang="en-CA" sz="900" smtClean="0">
                <a:solidFill>
                  <a:srgbClr val="A6A5A6"/>
                </a:solidFill>
                <a:latin typeface="Arial"/>
                <a:cs typeface="Arial"/>
              </a:rPr>
              <a:t>Diffusion MRI Analysis - Sonia Pujol, Ph.D.</a:t>
            </a:r>
          </a:p>
          <a:p>
            <a:pPr>
              <a:lnSpc>
                <a:spcPts val="1035"/>
              </a:lnSpc>
            </a:pPr>
            <a:endParaRPr lang="en-CA" sz="900">
              <a:solidFill>
                <a:srgbClr val="000000"/>
              </a:solidFill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114800" y="6616700"/>
            <a:ext cx="5029200" cy="1651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810"/>
              </a:lnSpc>
            </a:pPr>
            <a:r>
              <a:rPr lang="en-CA" sz="900" smtClean="0">
                <a:solidFill>
                  <a:srgbClr val="A6A5A6"/>
                </a:solidFill>
                <a:latin typeface="Arial"/>
                <a:cs typeface="Arial"/>
              </a:rPr>
              <a:t>NA-MIC ARR 2012</a:t>
            </a:r>
          </a:p>
          <a:p>
            <a:pPr>
              <a:lnSpc>
                <a:spcPts val="810"/>
              </a:lnSpc>
            </a:pPr>
            <a:endParaRPr lang="en-CA" sz="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74440" y="3287180"/>
            <a:ext cx="481012" cy="838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8600" y="1524000"/>
            <a:ext cx="727075" cy="885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3288" y="4571747"/>
            <a:ext cx="8382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75943" y="479196"/>
            <a:ext cx="5966433" cy="22482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75528" marR="894499" algn="ctr">
              <a:lnSpc>
                <a:spcPts val="4585"/>
              </a:lnSpc>
              <a:spcBef>
                <a:spcPts val="229"/>
              </a:spcBef>
            </a:pPr>
            <a:r>
              <a:rPr sz="6600" spc="0" baseline="3103" dirty="0" smtClean="0">
                <a:latin typeface="Calibri"/>
                <a:cs typeface="Calibri"/>
              </a:rPr>
              <a:t>Ackn</a:t>
            </a:r>
            <a:r>
              <a:rPr sz="6600" spc="-14" baseline="3103" dirty="0" smtClean="0">
                <a:latin typeface="Calibri"/>
                <a:cs typeface="Calibri"/>
              </a:rPr>
              <a:t>o</a:t>
            </a:r>
            <a:r>
              <a:rPr sz="6600" spc="0" baseline="3103" dirty="0" smtClean="0">
                <a:latin typeface="Calibri"/>
                <a:cs typeface="Calibri"/>
              </a:rPr>
              <a:t>wledgme</a:t>
            </a:r>
            <a:r>
              <a:rPr sz="6600" spc="-39" baseline="3103" dirty="0" smtClean="0">
                <a:latin typeface="Calibri"/>
                <a:cs typeface="Calibri"/>
              </a:rPr>
              <a:t>n</a:t>
            </a:r>
            <a:r>
              <a:rPr sz="6600" spc="0" baseline="3103" dirty="0" smtClean="0">
                <a:latin typeface="Calibri"/>
                <a:cs typeface="Calibri"/>
              </a:rPr>
              <a:t>ts</a:t>
            </a:r>
            <a:endParaRPr sz="4400">
              <a:latin typeface="Calibri"/>
              <a:cs typeface="Calibri"/>
            </a:endParaRPr>
          </a:p>
          <a:p>
            <a:pPr marL="12700">
              <a:lnSpc>
                <a:spcPct val="101725"/>
              </a:lnSpc>
              <a:spcBef>
                <a:spcPts val="489"/>
              </a:spcBef>
            </a:pPr>
            <a:r>
              <a:rPr sz="3200" spc="0" dirty="0" smtClean="0">
                <a:latin typeface="Calibri"/>
                <a:cs typeface="Calibri"/>
              </a:rPr>
              <a:t>N</a:t>
            </a:r>
            <a:r>
              <a:rPr sz="3200" spc="-25" dirty="0" smtClean="0">
                <a:latin typeface="Calibri"/>
                <a:cs typeface="Calibri"/>
              </a:rPr>
              <a:t>a</a:t>
            </a:r>
            <a:r>
              <a:rPr sz="3200" spc="0" dirty="0" smtClean="0">
                <a:latin typeface="Calibri"/>
                <a:cs typeface="Calibri"/>
              </a:rPr>
              <a:t>t</a:t>
            </a:r>
            <a:r>
              <a:rPr sz="3200" spc="-9" dirty="0" smtClean="0">
                <a:latin typeface="Calibri"/>
                <a:cs typeface="Calibri"/>
              </a:rPr>
              <a:t>i</a:t>
            </a:r>
            <a:r>
              <a:rPr sz="3200" spc="0" dirty="0" smtClean="0">
                <a:latin typeface="Calibri"/>
                <a:cs typeface="Calibri"/>
              </a:rPr>
              <a:t>onal</a:t>
            </a:r>
            <a:r>
              <a:rPr sz="3200" spc="14" dirty="0" smtClean="0">
                <a:latin typeface="Calibri"/>
                <a:cs typeface="Calibri"/>
              </a:rPr>
              <a:t> </a:t>
            </a:r>
            <a:r>
              <a:rPr sz="3200" spc="0" dirty="0" smtClean="0">
                <a:latin typeface="Calibri"/>
                <a:cs typeface="Calibri"/>
              </a:rPr>
              <a:t>A</a:t>
            </a:r>
            <a:r>
              <a:rPr sz="3200" spc="-9" dirty="0" smtClean="0">
                <a:latin typeface="Calibri"/>
                <a:cs typeface="Calibri"/>
              </a:rPr>
              <a:t>l</a:t>
            </a:r>
            <a:r>
              <a:rPr sz="3200" spc="0" dirty="0" smtClean="0">
                <a:latin typeface="Calibri"/>
                <a:cs typeface="Calibri"/>
              </a:rPr>
              <a:t>l</a:t>
            </a:r>
            <a:r>
              <a:rPr sz="3200" spc="-4" dirty="0" smtClean="0">
                <a:latin typeface="Calibri"/>
                <a:cs typeface="Calibri"/>
              </a:rPr>
              <a:t>i</a:t>
            </a:r>
            <a:r>
              <a:rPr sz="3200" spc="0" dirty="0" smtClean="0">
                <a:latin typeface="Calibri"/>
                <a:cs typeface="Calibri"/>
              </a:rPr>
              <a:t>ance </a:t>
            </a:r>
            <a:r>
              <a:rPr sz="3200" spc="-69" dirty="0" smtClean="0">
                <a:latin typeface="Calibri"/>
                <a:cs typeface="Calibri"/>
              </a:rPr>
              <a:t>f</a:t>
            </a:r>
            <a:r>
              <a:rPr sz="3200" spc="0" dirty="0" smtClean="0">
                <a:latin typeface="Calibri"/>
                <a:cs typeface="Calibri"/>
              </a:rPr>
              <a:t>or Medi</a:t>
            </a:r>
            <a:r>
              <a:rPr sz="3200" spc="-25" dirty="0" smtClean="0">
                <a:latin typeface="Calibri"/>
                <a:cs typeface="Calibri"/>
              </a:rPr>
              <a:t>c</a:t>
            </a:r>
            <a:r>
              <a:rPr sz="3200" spc="0" dirty="0" smtClean="0">
                <a:latin typeface="Calibri"/>
                <a:cs typeface="Calibri"/>
              </a:rPr>
              <a:t>al Ima</a:t>
            </a:r>
            <a:r>
              <a:rPr sz="3200" spc="-19" dirty="0" smtClean="0">
                <a:latin typeface="Calibri"/>
                <a:cs typeface="Calibri"/>
              </a:rPr>
              <a:t>g</a:t>
            </a:r>
            <a:r>
              <a:rPr sz="3200" spc="0" dirty="0" smtClean="0">
                <a:latin typeface="Calibri"/>
                <a:cs typeface="Calibri"/>
              </a:rPr>
              <a:t>e</a:t>
            </a:r>
            <a:endParaRPr sz="3200">
              <a:latin typeface="Calibri"/>
              <a:cs typeface="Calibri"/>
            </a:endParaRPr>
          </a:p>
          <a:p>
            <a:pPr marL="12700" marR="74414">
              <a:lnSpc>
                <a:spcPts val="3840"/>
              </a:lnSpc>
              <a:spcBef>
                <a:spcPts val="192"/>
              </a:spcBef>
            </a:pPr>
            <a:r>
              <a:rPr sz="4800" spc="0" baseline="1706" dirty="0" smtClean="0">
                <a:latin typeface="Calibri"/>
                <a:cs typeface="Calibri"/>
              </a:rPr>
              <a:t>Com</a:t>
            </a:r>
            <a:r>
              <a:rPr sz="4800" spc="-14" baseline="1706" dirty="0" smtClean="0">
                <a:latin typeface="Calibri"/>
                <a:cs typeface="Calibri"/>
              </a:rPr>
              <a:t>p</a:t>
            </a:r>
            <a:r>
              <a:rPr sz="4800" spc="0" baseline="1706" dirty="0" smtClean="0">
                <a:latin typeface="Calibri"/>
                <a:cs typeface="Calibri"/>
              </a:rPr>
              <a:t>ut</a:t>
            </a:r>
            <a:r>
              <a:rPr sz="4800" spc="-14" baseline="1706" dirty="0" smtClean="0">
                <a:latin typeface="Calibri"/>
                <a:cs typeface="Calibri"/>
              </a:rPr>
              <a:t>i</a:t>
            </a:r>
            <a:r>
              <a:rPr sz="4800" spc="0" baseline="1706" dirty="0" smtClean="0">
                <a:latin typeface="Calibri"/>
                <a:cs typeface="Calibri"/>
              </a:rPr>
              <a:t>ng</a:t>
            </a:r>
            <a:r>
              <a:rPr sz="4800" spc="39" baseline="1706" dirty="0" smtClean="0">
                <a:latin typeface="Calibri"/>
                <a:cs typeface="Calibri"/>
              </a:rPr>
              <a:t> </a:t>
            </a:r>
            <a:r>
              <a:rPr sz="4800" spc="0" baseline="1706" dirty="0" smtClean="0">
                <a:latin typeface="Calibri"/>
                <a:cs typeface="Calibri"/>
              </a:rPr>
              <a:t>(N</a:t>
            </a:r>
            <a:r>
              <a:rPr sz="4800" spc="-4" baseline="1706" dirty="0" smtClean="0">
                <a:latin typeface="Calibri"/>
                <a:cs typeface="Calibri"/>
              </a:rPr>
              <a:t>A</a:t>
            </a:r>
            <a:r>
              <a:rPr sz="4800" spc="0" baseline="1706" dirty="0" smtClean="0">
                <a:latin typeface="Calibri"/>
                <a:cs typeface="Calibri"/>
              </a:rPr>
              <a:t>-MI</a:t>
            </a:r>
            <a:r>
              <a:rPr sz="4800" spc="-14" baseline="1706" dirty="0" smtClean="0">
                <a:latin typeface="Calibri"/>
                <a:cs typeface="Calibri"/>
              </a:rPr>
              <a:t>C</a:t>
            </a:r>
            <a:r>
              <a:rPr sz="4800" spc="0" baseline="1706" dirty="0" smtClean="0">
                <a:latin typeface="Calibri"/>
                <a:cs typeface="Calibri"/>
              </a:rPr>
              <a:t>)</a:t>
            </a:r>
            <a:endParaRPr sz="3200">
              <a:latin typeface="Calibri"/>
              <a:cs typeface="Calibri"/>
            </a:endParaRPr>
          </a:p>
          <a:p>
            <a:pPr marL="12700" marR="74414">
              <a:lnSpc>
                <a:spcPct val="101725"/>
              </a:lnSpc>
              <a:spcBef>
                <a:spcPts val="509"/>
              </a:spcBef>
            </a:pPr>
            <a:r>
              <a:rPr sz="3200" spc="0" dirty="0" smtClean="0">
                <a:latin typeface="Calibri"/>
                <a:cs typeface="Calibri"/>
              </a:rPr>
              <a:t>NIH U5</a:t>
            </a:r>
            <a:r>
              <a:rPr sz="3200" spc="-9" dirty="0" smtClean="0">
                <a:latin typeface="Calibri"/>
                <a:cs typeface="Calibri"/>
              </a:rPr>
              <a:t>4</a:t>
            </a:r>
            <a:r>
              <a:rPr sz="3200" spc="0" dirty="0" smtClean="0">
                <a:latin typeface="Calibri"/>
                <a:cs typeface="Calibri"/>
              </a:rPr>
              <a:t>EB</a:t>
            </a:r>
            <a:r>
              <a:rPr sz="3200" spc="-9" dirty="0" smtClean="0">
                <a:latin typeface="Calibri"/>
                <a:cs typeface="Calibri"/>
              </a:rPr>
              <a:t>0</a:t>
            </a:r>
            <a:r>
              <a:rPr sz="3200" spc="0" dirty="0" smtClean="0">
                <a:latin typeface="Calibri"/>
                <a:cs typeface="Calibri"/>
              </a:rPr>
              <a:t>05</a:t>
            </a:r>
            <a:r>
              <a:rPr sz="3200" spc="-9" dirty="0" smtClean="0">
                <a:latin typeface="Calibri"/>
                <a:cs typeface="Calibri"/>
              </a:rPr>
              <a:t>1</a:t>
            </a:r>
            <a:r>
              <a:rPr sz="3200" spc="0" dirty="0" smtClean="0">
                <a:latin typeface="Calibri"/>
                <a:cs typeface="Calibri"/>
              </a:rPr>
              <a:t>49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33017" y="1197451"/>
            <a:ext cx="228853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33017" y="3441414"/>
            <a:ext cx="228853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5943" y="3316739"/>
            <a:ext cx="3539721" cy="10175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Neu</a:t>
            </a:r>
            <a:r>
              <a:rPr sz="4800" spc="-54" baseline="3413" dirty="0" smtClean="0">
                <a:latin typeface="Calibri"/>
                <a:cs typeface="Calibri"/>
              </a:rPr>
              <a:t>r</a:t>
            </a:r>
            <a:r>
              <a:rPr sz="4800" spc="0" baseline="3413" dirty="0" smtClean="0">
                <a:latin typeface="Calibri"/>
                <a:cs typeface="Calibri"/>
              </a:rPr>
              <a:t>oima</a:t>
            </a:r>
            <a:r>
              <a:rPr sz="4800" spc="-25" baseline="3413" dirty="0" smtClean="0">
                <a:latin typeface="Calibri"/>
                <a:cs typeface="Calibri"/>
              </a:rPr>
              <a:t>g</a:t>
            </a:r>
            <a:r>
              <a:rPr sz="4800" spc="0" baseline="3413" dirty="0" smtClean="0">
                <a:latin typeface="Calibri"/>
                <a:cs typeface="Calibri"/>
              </a:rPr>
              <a:t>e Ana</a:t>
            </a:r>
            <a:r>
              <a:rPr sz="4800" spc="-9" baseline="3413" dirty="0" smtClean="0">
                <a:latin typeface="Calibri"/>
                <a:cs typeface="Calibri"/>
              </a:rPr>
              <a:t>l</a:t>
            </a:r>
            <a:r>
              <a:rPr sz="4800" spc="-19" baseline="3413" dirty="0" smtClean="0">
                <a:latin typeface="Calibri"/>
                <a:cs typeface="Calibri"/>
              </a:rPr>
              <a:t>y</a:t>
            </a:r>
            <a:r>
              <a:rPr sz="4800" spc="0" baseline="3413" dirty="0" smtClean="0">
                <a:latin typeface="Calibri"/>
                <a:cs typeface="Calibri"/>
              </a:rPr>
              <a:t>s</a:t>
            </a:r>
            <a:r>
              <a:rPr sz="4800" spc="-9" baseline="3413" dirty="0" smtClean="0">
                <a:latin typeface="Calibri"/>
                <a:cs typeface="Calibri"/>
              </a:rPr>
              <a:t>i</a:t>
            </a:r>
            <a:r>
              <a:rPr sz="4800" spc="0" baseline="3413" dirty="0" smtClean="0">
                <a:latin typeface="Calibri"/>
                <a:cs typeface="Calibri"/>
              </a:rPr>
              <a:t>s</a:t>
            </a:r>
            <a:endParaRPr sz="3200" dirty="0">
              <a:latin typeface="Calibri"/>
              <a:cs typeface="Calibri"/>
            </a:endParaRPr>
          </a:p>
          <a:p>
            <a:pPr marL="12700" marR="61036">
              <a:lnSpc>
                <a:spcPct val="101725"/>
              </a:lnSpc>
              <a:spcBef>
                <a:spcPts val="533"/>
              </a:spcBef>
            </a:pPr>
            <a:r>
              <a:rPr sz="3200" spc="0" dirty="0" smtClean="0">
                <a:latin typeface="Calibri"/>
                <a:cs typeface="Calibri"/>
              </a:rPr>
              <a:t>NIH P41RR</a:t>
            </a:r>
            <a:r>
              <a:rPr sz="3200" spc="-9" dirty="0" smtClean="0">
                <a:latin typeface="Calibri"/>
                <a:cs typeface="Calibri"/>
              </a:rPr>
              <a:t>0</a:t>
            </a:r>
            <a:r>
              <a:rPr sz="3200" spc="0" dirty="0" smtClean="0">
                <a:latin typeface="Calibri"/>
                <a:cs typeface="Calibri"/>
              </a:rPr>
              <a:t>13</a:t>
            </a:r>
            <a:r>
              <a:rPr sz="3200" spc="-9" dirty="0" smtClean="0">
                <a:latin typeface="Calibri"/>
                <a:cs typeface="Calibri"/>
              </a:rPr>
              <a:t>2</a:t>
            </a:r>
            <a:r>
              <a:rPr sz="3200" spc="0" dirty="0" smtClean="0">
                <a:latin typeface="Calibri"/>
                <a:cs typeface="Calibri"/>
              </a:rPr>
              <a:t>18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54475" y="3324259"/>
            <a:ext cx="2203964" cy="4077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Ce</a:t>
            </a:r>
            <a:r>
              <a:rPr sz="4800" spc="-25" baseline="3413" dirty="0" smtClean="0">
                <a:latin typeface="Calibri"/>
                <a:cs typeface="Calibri"/>
              </a:rPr>
              <a:t>n</a:t>
            </a:r>
            <a:r>
              <a:rPr sz="4800" spc="-39" baseline="3413" dirty="0" smtClean="0">
                <a:latin typeface="Calibri"/>
                <a:cs typeface="Calibri"/>
              </a:rPr>
              <a:t>t</a:t>
            </a:r>
            <a:r>
              <a:rPr sz="4800" spc="0" baseline="3413" dirty="0" smtClean="0">
                <a:latin typeface="Calibri"/>
                <a:cs typeface="Calibri"/>
              </a:rPr>
              <a:t>er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80229" y="3370323"/>
            <a:ext cx="1044877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spc="0" baseline="3413" dirty="0" smtClean="0">
                <a:latin typeface="Calibri"/>
                <a:cs typeface="Calibri"/>
              </a:rPr>
              <a:t>(N</a:t>
            </a:r>
            <a:r>
              <a:rPr sz="4800" spc="-25" baseline="3413" dirty="0" smtClean="0">
                <a:latin typeface="Calibri"/>
                <a:cs typeface="Calibri"/>
              </a:rPr>
              <a:t>A</a:t>
            </a:r>
            <a:r>
              <a:rPr sz="4800" spc="0" baseline="3413" dirty="0" smtClean="0">
                <a:latin typeface="Calibri"/>
                <a:cs typeface="Calibri"/>
              </a:rPr>
              <a:t>C)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1871" y="4768588"/>
            <a:ext cx="4405530" cy="14711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9638">
              <a:lnSpc>
                <a:spcPts val="3360"/>
              </a:lnSpc>
              <a:spcBef>
                <a:spcPts val="168"/>
              </a:spcBef>
            </a:pPr>
            <a:r>
              <a:rPr sz="4800" spc="-69" baseline="3413" dirty="0" smtClean="0">
                <a:latin typeface="Calibri"/>
                <a:cs typeface="Calibri"/>
              </a:rPr>
              <a:t>P</a:t>
            </a:r>
            <a:r>
              <a:rPr sz="4800" spc="0" baseline="3413" dirty="0" smtClean="0">
                <a:latin typeface="Calibri"/>
                <a:cs typeface="Calibri"/>
              </a:rPr>
              <a:t>arth A</a:t>
            </a:r>
            <a:r>
              <a:rPr sz="4800" spc="-9" baseline="3413" dirty="0" smtClean="0">
                <a:latin typeface="Calibri"/>
                <a:cs typeface="Calibri"/>
              </a:rPr>
              <a:t>m</a:t>
            </a:r>
            <a:r>
              <a:rPr sz="4800" spc="0" baseline="3413" dirty="0" smtClean="0">
                <a:latin typeface="Calibri"/>
                <a:cs typeface="Calibri"/>
              </a:rPr>
              <a:t>in,</a:t>
            </a:r>
            <a:r>
              <a:rPr sz="4800" spc="14" baseline="3413" dirty="0" smtClean="0">
                <a:latin typeface="Calibri"/>
                <a:cs typeface="Calibri"/>
              </a:rPr>
              <a:t> </a:t>
            </a:r>
            <a:r>
              <a:rPr sz="4800" spc="0" baseline="3413" dirty="0" smtClean="0">
                <a:latin typeface="Calibri"/>
                <a:cs typeface="Calibri"/>
              </a:rPr>
              <a:t>WIT </a:t>
            </a:r>
            <a:r>
              <a:rPr sz="4800" spc="9" baseline="3413" dirty="0" smtClean="0">
                <a:latin typeface="Calibri"/>
                <a:cs typeface="Calibri"/>
              </a:rPr>
              <a:t>’</a:t>
            </a:r>
            <a:r>
              <a:rPr sz="4800" spc="0" baseline="3413" dirty="0" smtClean="0">
                <a:latin typeface="Calibri"/>
                <a:cs typeface="Calibri"/>
              </a:rPr>
              <a:t>16</a:t>
            </a:r>
            <a:endParaRPr lang="en-US" sz="4800" spc="0" baseline="3413" dirty="0" smtClean="0">
              <a:latin typeface="Calibri"/>
              <a:cs typeface="Calibri"/>
            </a:endParaRPr>
          </a:p>
          <a:p>
            <a:pPr marL="12700" marR="39638">
              <a:lnSpc>
                <a:spcPts val="3360"/>
              </a:lnSpc>
              <a:spcBef>
                <a:spcPts val="168"/>
              </a:spcBef>
            </a:pPr>
            <a:endParaRPr lang="en-US" sz="4800" baseline="3413" dirty="0">
              <a:latin typeface="Calibri"/>
              <a:cs typeface="Calibri"/>
            </a:endParaRPr>
          </a:p>
          <a:p>
            <a:pPr marL="12700" marR="39638">
              <a:lnSpc>
                <a:spcPts val="3360"/>
              </a:lnSpc>
              <a:spcBef>
                <a:spcPts val="168"/>
              </a:spcBef>
            </a:pPr>
            <a:r>
              <a:rPr lang="en-US" sz="4800" baseline="3413" dirty="0" err="1">
                <a:cs typeface="Calibri"/>
              </a:rPr>
              <a:t>Farukh</a:t>
            </a:r>
            <a:r>
              <a:rPr lang="en-US" sz="4800" baseline="3413" dirty="0">
                <a:cs typeface="Calibri"/>
              </a:rPr>
              <a:t> </a:t>
            </a:r>
            <a:r>
              <a:rPr lang="en-US" sz="4800" baseline="3413" dirty="0" err="1">
                <a:cs typeface="Calibri"/>
              </a:rPr>
              <a:t>Kohistani</a:t>
            </a:r>
            <a:r>
              <a:rPr lang="en-US" sz="4800" baseline="3413" dirty="0">
                <a:cs typeface="Calibri"/>
              </a:rPr>
              <a:t>, BC</a:t>
            </a:r>
            <a:r>
              <a:rPr lang="en-US" sz="4800" spc="9" baseline="3413" dirty="0">
                <a:cs typeface="Calibri"/>
              </a:rPr>
              <a:t> ’</a:t>
            </a:r>
            <a:r>
              <a:rPr lang="en-US" sz="4800" baseline="3413" dirty="0">
                <a:cs typeface="Calibri"/>
              </a:rPr>
              <a:t>16</a:t>
            </a:r>
            <a:r>
              <a:rPr lang="en-US" sz="4800" dirty="0">
                <a:cs typeface="Calibri"/>
              </a:rPr>
              <a:t> </a:t>
            </a:r>
            <a:endParaRPr lang="en-US" sz="3200" dirty="0">
              <a:cs typeface="Calibri"/>
            </a:endParaRPr>
          </a:p>
          <a:p>
            <a:pPr marL="12700" marR="39638">
              <a:lnSpc>
                <a:spcPts val="3360"/>
              </a:lnSpc>
              <a:spcBef>
                <a:spcPts val="168"/>
              </a:spcBef>
            </a:pPr>
            <a:endParaRPr lang="en-US" sz="4800" spc="0" baseline="3413" dirty="0" smtClean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25106" y="6315176"/>
            <a:ext cx="1396376" cy="4566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17500" marR="968">
              <a:lnSpc>
                <a:spcPts val="1115"/>
              </a:lnSpc>
              <a:spcBef>
                <a:spcPts val="55"/>
              </a:spcBef>
            </a:pPr>
            <a:r>
              <a:rPr sz="1500" spc="4" baseline="2730" dirty="0" smtClean="0">
                <a:solidFill>
                  <a:srgbClr val="888888"/>
                </a:solidFill>
                <a:latin typeface="Calibri"/>
                <a:cs typeface="Calibri"/>
              </a:rPr>
              <a:t>N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a</a:t>
            </a:r>
            <a:r>
              <a:rPr sz="1500" spc="4" baseline="2730" dirty="0" smtClean="0">
                <a:solidFill>
                  <a:srgbClr val="888888"/>
                </a:solidFill>
                <a:latin typeface="Calibri"/>
                <a:cs typeface="Calibri"/>
              </a:rPr>
              <a:t>t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io</a:t>
            </a:r>
            <a:r>
              <a:rPr sz="1500" spc="4" baseline="2730" dirty="0" smtClean="0">
                <a:solidFill>
                  <a:srgbClr val="888888"/>
                </a:solidFill>
                <a:latin typeface="Calibri"/>
                <a:cs typeface="Calibri"/>
              </a:rPr>
              <a:t>n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al</a:t>
            </a:r>
            <a:r>
              <a:rPr sz="1500" spc="-54" baseline="2730" dirty="0" smtClean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Allia</a:t>
            </a:r>
            <a:r>
              <a:rPr sz="1500" spc="4" baseline="2730" dirty="0" smtClean="0">
                <a:solidFill>
                  <a:srgbClr val="888888"/>
                </a:solidFill>
                <a:latin typeface="Calibri"/>
                <a:cs typeface="Calibri"/>
              </a:rPr>
              <a:t>n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ce</a:t>
            </a:r>
            <a:r>
              <a:rPr sz="1500" spc="-36" baseline="2730" dirty="0" smtClean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for</a:t>
            </a:r>
            <a:endParaRPr sz="1000" dirty="0">
              <a:latin typeface="Calibri"/>
              <a:cs typeface="Calibri"/>
            </a:endParaRPr>
          </a:p>
          <a:p>
            <a:pPr marL="12700" marR="979">
              <a:lnSpc>
                <a:spcPts val="1200"/>
              </a:lnSpc>
              <a:spcBef>
                <a:spcPts val="4"/>
              </a:spcBef>
            </a:pP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M</a:t>
            </a:r>
            <a:r>
              <a:rPr sz="1500" spc="-4" baseline="2730" dirty="0" smtClean="0">
                <a:solidFill>
                  <a:srgbClr val="888888"/>
                </a:solidFill>
                <a:latin typeface="Calibri"/>
                <a:cs typeface="Calibri"/>
              </a:rPr>
              <a:t>e</a:t>
            </a:r>
            <a:r>
              <a:rPr sz="1500" spc="4" baseline="2730" dirty="0" smtClean="0">
                <a:solidFill>
                  <a:srgbClr val="888888"/>
                </a:solidFill>
                <a:latin typeface="Calibri"/>
                <a:cs typeface="Calibri"/>
              </a:rPr>
              <a:t>d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ical</a:t>
            </a:r>
            <a:r>
              <a:rPr sz="1500" spc="-42" baseline="2730" dirty="0" smtClean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Image</a:t>
            </a:r>
            <a:r>
              <a:rPr sz="1500" spc="-4" baseline="2730" dirty="0" smtClean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Co</a:t>
            </a:r>
            <a:r>
              <a:rPr sz="1500" spc="-4" baseline="2730" dirty="0" smtClean="0">
                <a:solidFill>
                  <a:srgbClr val="888888"/>
                </a:solidFill>
                <a:latin typeface="Calibri"/>
                <a:cs typeface="Calibri"/>
              </a:rPr>
              <a:t>m</a:t>
            </a:r>
            <a:r>
              <a:rPr sz="1500" spc="4" baseline="2730" dirty="0" smtClean="0">
                <a:solidFill>
                  <a:srgbClr val="888888"/>
                </a:solidFill>
                <a:latin typeface="Calibri"/>
                <a:cs typeface="Calibri"/>
              </a:rPr>
              <a:t>pu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ti</a:t>
            </a:r>
            <a:r>
              <a:rPr sz="1500" spc="4" baseline="2730" dirty="0" smtClean="0">
                <a:solidFill>
                  <a:srgbClr val="888888"/>
                </a:solidFill>
                <a:latin typeface="Calibri"/>
                <a:cs typeface="Calibri"/>
              </a:rPr>
              <a:t>n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g</a:t>
            </a:r>
            <a:endParaRPr sz="1000" dirty="0">
              <a:latin typeface="Calibri"/>
              <a:cs typeface="Calibri"/>
            </a:endParaRPr>
          </a:p>
          <a:p>
            <a:pPr marL="575310">
              <a:lnSpc>
                <a:spcPts val="1200"/>
              </a:lnSpc>
            </a:pP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ARR</a:t>
            </a:r>
            <a:r>
              <a:rPr sz="1500" spc="-26" baseline="2730" dirty="0" smtClean="0">
                <a:solidFill>
                  <a:srgbClr val="888888"/>
                </a:solidFill>
                <a:latin typeface="Calibri"/>
                <a:cs typeface="Calibri"/>
              </a:rPr>
              <a:t> 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201</a:t>
            </a:r>
            <a:r>
              <a:rPr sz="1500" spc="-4" baseline="2730" dirty="0" smtClean="0">
                <a:solidFill>
                  <a:srgbClr val="888888"/>
                </a:solidFill>
                <a:latin typeface="Calibri"/>
                <a:cs typeface="Calibri"/>
              </a:rPr>
              <a:t>2-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20</a:t>
            </a:r>
            <a:r>
              <a:rPr sz="1500" spc="9" baseline="2730" dirty="0" smtClean="0">
                <a:solidFill>
                  <a:srgbClr val="888888"/>
                </a:solidFill>
                <a:latin typeface="Calibri"/>
                <a:cs typeface="Calibri"/>
              </a:rPr>
              <a:t>1</a:t>
            </a:r>
            <a:r>
              <a:rPr sz="1500" spc="0" baseline="2730" dirty="0" smtClean="0">
                <a:solidFill>
                  <a:srgbClr val="888888"/>
                </a:solidFill>
                <a:latin typeface="Calibri"/>
                <a:cs typeface="Calibri"/>
              </a:rPr>
              <a:t>4</a:t>
            </a:r>
            <a:endParaRPr sz="1000" dirty="0"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5" y="5487627"/>
            <a:ext cx="863182" cy="782618"/>
          </a:xfrm>
          <a:prstGeom prst="rect">
            <a:avLst/>
          </a:prstGeom>
        </p:spPr>
      </p:pic>
      <p:sp>
        <p:nvSpPr>
          <p:cNvPr id="17" name="object 11"/>
          <p:cNvSpPr txBox="1"/>
          <p:nvPr/>
        </p:nvSpPr>
        <p:spPr>
          <a:xfrm>
            <a:off x="1240843" y="4715196"/>
            <a:ext cx="228853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1240843" y="5690906"/>
            <a:ext cx="228853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spc="0" dirty="0" smtClean="0">
                <a:latin typeface="Arial"/>
                <a:cs typeface="Arial"/>
              </a:rPr>
              <a:t>•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21" name="TextBox 8"/>
          <p:cNvSpPr txBox="1"/>
          <p:nvPr/>
        </p:nvSpPr>
        <p:spPr>
          <a:xfrm>
            <a:off x="457200" y="6438900"/>
            <a:ext cx="16002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dirty="0" smtClean="0">
                <a:solidFill>
                  <a:srgbClr val="898889"/>
                </a:solidFill>
                <a:latin typeface="Calibri"/>
                <a:cs typeface="Calibri"/>
              </a:rPr>
              <a:t>Diffusion MRI Analysis</a:t>
            </a:r>
          </a:p>
          <a:p>
            <a:pPr>
              <a:lnSpc>
                <a:spcPts val="1380"/>
              </a:lnSpc>
            </a:pPr>
            <a:endParaRPr lang="en-CA" sz="1200" dirty="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4025900" y="6438900"/>
            <a:ext cx="1308100" cy="228600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>
              <a:lnSpc>
                <a:spcPts val="1380"/>
              </a:lnSpc>
            </a:pPr>
            <a:r>
              <a:rPr lang="en-CA" sz="1200" dirty="0" smtClean="0">
                <a:solidFill>
                  <a:srgbClr val="898889"/>
                </a:solidFill>
                <a:latin typeface="Calibri"/>
                <a:cs typeface="Calibri"/>
              </a:rPr>
              <a:t>Sonia </a:t>
            </a:r>
            <a:r>
              <a:rPr lang="en-CA" sz="1200" dirty="0" err="1" smtClean="0">
                <a:solidFill>
                  <a:srgbClr val="898889"/>
                </a:solidFill>
                <a:latin typeface="Calibri"/>
                <a:cs typeface="Calibri"/>
              </a:rPr>
              <a:t>Pujol</a:t>
            </a:r>
            <a:r>
              <a:rPr lang="en-CA" sz="1200" dirty="0" smtClean="0">
                <a:solidFill>
                  <a:srgbClr val="898889"/>
                </a:solidFill>
                <a:latin typeface="Calibri"/>
                <a:cs typeface="Calibri"/>
              </a:rPr>
              <a:t>, Ph.D.</a:t>
            </a:r>
          </a:p>
          <a:p>
            <a:pPr>
              <a:lnSpc>
                <a:spcPts val="1380"/>
              </a:lnSpc>
            </a:pPr>
            <a:endParaRPr lang="en-CA" sz="1200" dirty="0" smtClean="0">
              <a:solidFill>
                <a:srgbClr val="898889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22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2537</Words>
  <Application>Microsoft Office PowerPoint</Application>
  <PresentationFormat>On-screen Show (4:3)</PresentationFormat>
  <Paragraphs>670</Paragraphs>
  <Slides>92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Investintech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A2E_Engine</dc:creator>
  <cp:lastModifiedBy>Farukh</cp:lastModifiedBy>
  <cp:revision>62</cp:revision>
  <dcterms:created xsi:type="dcterms:W3CDTF">2014-06-25T12:27:04Z</dcterms:created>
  <dcterms:modified xsi:type="dcterms:W3CDTF">2014-07-29T15:44:52Z</dcterms:modified>
</cp:coreProperties>
</file>