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</p:sldIdLst>
  <p:sldSz cx="14401800" cy="25563513"/>
  <p:notesSz cx="6858000" cy="9144000"/>
  <p:defaultTextStyle>
    <a:defPPr>
      <a:defRPr lang="hu-HU"/>
    </a:defPPr>
    <a:lvl1pPr marL="0" algn="l" defTabSz="228349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41746" algn="l" defTabSz="228349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283491" algn="l" defTabSz="228349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25237" algn="l" defTabSz="228349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566984" algn="l" defTabSz="228349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08730" algn="l" defTabSz="228349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850475" algn="l" defTabSz="228349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7992221" algn="l" defTabSz="228349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133967" algn="l" defTabSz="228349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728" y="2370"/>
      </p:cViewPr>
      <p:guideLst>
        <p:guide orient="horz" pos="8052"/>
        <p:guide pos="4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80136" y="7941262"/>
            <a:ext cx="12241530" cy="547958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60271" y="14485991"/>
            <a:ext cx="10081260" cy="6532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41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83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425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56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70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850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99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133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46EE-493C-4531-8AEA-13F8D1EEF216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EC99-F951-4867-B0DE-639D1B2FC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285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46EE-493C-4531-8AEA-13F8D1EEF216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EC99-F951-4867-B0DE-639D1B2FC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035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441304" y="1023731"/>
            <a:ext cx="3240405" cy="2181183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720093" y="1023731"/>
            <a:ext cx="9481185" cy="2181183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46EE-493C-4531-8AEA-13F8D1EEF216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EC99-F951-4867-B0DE-639D1B2FC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60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46EE-493C-4531-8AEA-13F8D1EEF216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EC99-F951-4867-B0DE-639D1B2FC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632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7644" y="16426926"/>
            <a:ext cx="12241530" cy="5077199"/>
          </a:xfrm>
        </p:spPr>
        <p:txBody>
          <a:bodyPr anchor="t"/>
          <a:lstStyle>
            <a:lvl1pPr algn="l">
              <a:defRPr sz="101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37644" y="10834915"/>
            <a:ext cx="12241530" cy="5592017"/>
          </a:xfrm>
        </p:spPr>
        <p:txBody>
          <a:bodyPr anchor="b"/>
          <a:lstStyle>
            <a:lvl1pPr marL="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1pPr>
            <a:lvl2pPr marL="1141746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2pPr>
            <a:lvl3pPr marL="2283491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3pPr>
            <a:lvl4pPr marL="3425237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4pPr>
            <a:lvl5pPr marL="4566984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5pPr>
            <a:lvl6pPr marL="570873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6pPr>
            <a:lvl7pPr marL="68504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7pPr>
            <a:lvl8pPr marL="7992221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8pPr>
            <a:lvl9pPr marL="9133967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46EE-493C-4531-8AEA-13F8D1EEF216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EC99-F951-4867-B0DE-639D1B2FC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230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20091" y="5964824"/>
            <a:ext cx="6360794" cy="16870738"/>
          </a:xfrm>
        </p:spPr>
        <p:txBody>
          <a:bodyPr/>
          <a:lstStyle>
            <a:lvl1pPr>
              <a:defRPr sz="7000"/>
            </a:lvl1pPr>
            <a:lvl2pPr>
              <a:defRPr sz="5900"/>
            </a:lvl2pPr>
            <a:lvl3pPr>
              <a:defRPr sz="50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320916" y="5964824"/>
            <a:ext cx="6360794" cy="16870738"/>
          </a:xfrm>
        </p:spPr>
        <p:txBody>
          <a:bodyPr/>
          <a:lstStyle>
            <a:lvl1pPr>
              <a:defRPr sz="7000"/>
            </a:lvl1pPr>
            <a:lvl2pPr>
              <a:defRPr sz="5900"/>
            </a:lvl2pPr>
            <a:lvl3pPr>
              <a:defRPr sz="50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46EE-493C-4531-8AEA-13F8D1EEF216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EC99-F951-4867-B0DE-639D1B2FC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353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0091" y="5722206"/>
            <a:ext cx="6363296" cy="2384742"/>
          </a:xfrm>
        </p:spPr>
        <p:txBody>
          <a:bodyPr anchor="b"/>
          <a:lstStyle>
            <a:lvl1pPr marL="0" indent="0">
              <a:buNone/>
              <a:defRPr sz="5900" b="1"/>
            </a:lvl1pPr>
            <a:lvl2pPr marL="1141746" indent="0">
              <a:buNone/>
              <a:defRPr sz="5000" b="1"/>
            </a:lvl2pPr>
            <a:lvl3pPr marL="2283491" indent="0">
              <a:buNone/>
              <a:defRPr sz="4600" b="1"/>
            </a:lvl3pPr>
            <a:lvl4pPr marL="3425237" indent="0">
              <a:buNone/>
              <a:defRPr sz="3900" b="1"/>
            </a:lvl4pPr>
            <a:lvl5pPr marL="4566984" indent="0">
              <a:buNone/>
              <a:defRPr sz="3900" b="1"/>
            </a:lvl5pPr>
            <a:lvl6pPr marL="5708730" indent="0">
              <a:buNone/>
              <a:defRPr sz="3900" b="1"/>
            </a:lvl6pPr>
            <a:lvl7pPr marL="6850475" indent="0">
              <a:buNone/>
              <a:defRPr sz="3900" b="1"/>
            </a:lvl7pPr>
            <a:lvl8pPr marL="7992221" indent="0">
              <a:buNone/>
              <a:defRPr sz="3900" b="1"/>
            </a:lvl8pPr>
            <a:lvl9pPr marL="9133967" indent="0">
              <a:buNone/>
              <a:defRPr sz="39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20091" y="8106947"/>
            <a:ext cx="6363296" cy="14728610"/>
          </a:xfrm>
        </p:spPr>
        <p:txBody>
          <a:bodyPr/>
          <a:lstStyle>
            <a:lvl1pPr>
              <a:defRPr sz="5900"/>
            </a:lvl1pPr>
            <a:lvl2pPr>
              <a:defRPr sz="5000"/>
            </a:lvl2pPr>
            <a:lvl3pPr>
              <a:defRPr sz="46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7315915" y="5722206"/>
            <a:ext cx="6365796" cy="2384742"/>
          </a:xfrm>
        </p:spPr>
        <p:txBody>
          <a:bodyPr anchor="b"/>
          <a:lstStyle>
            <a:lvl1pPr marL="0" indent="0">
              <a:buNone/>
              <a:defRPr sz="5900" b="1"/>
            </a:lvl1pPr>
            <a:lvl2pPr marL="1141746" indent="0">
              <a:buNone/>
              <a:defRPr sz="5000" b="1"/>
            </a:lvl2pPr>
            <a:lvl3pPr marL="2283491" indent="0">
              <a:buNone/>
              <a:defRPr sz="4600" b="1"/>
            </a:lvl3pPr>
            <a:lvl4pPr marL="3425237" indent="0">
              <a:buNone/>
              <a:defRPr sz="3900" b="1"/>
            </a:lvl4pPr>
            <a:lvl5pPr marL="4566984" indent="0">
              <a:buNone/>
              <a:defRPr sz="3900" b="1"/>
            </a:lvl5pPr>
            <a:lvl6pPr marL="5708730" indent="0">
              <a:buNone/>
              <a:defRPr sz="3900" b="1"/>
            </a:lvl6pPr>
            <a:lvl7pPr marL="6850475" indent="0">
              <a:buNone/>
              <a:defRPr sz="3900" b="1"/>
            </a:lvl7pPr>
            <a:lvl8pPr marL="7992221" indent="0">
              <a:buNone/>
              <a:defRPr sz="3900" b="1"/>
            </a:lvl8pPr>
            <a:lvl9pPr marL="9133967" indent="0">
              <a:buNone/>
              <a:defRPr sz="39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7315915" y="8106947"/>
            <a:ext cx="6365796" cy="14728610"/>
          </a:xfrm>
        </p:spPr>
        <p:txBody>
          <a:bodyPr/>
          <a:lstStyle>
            <a:lvl1pPr>
              <a:defRPr sz="5900"/>
            </a:lvl1pPr>
            <a:lvl2pPr>
              <a:defRPr sz="5000"/>
            </a:lvl2pPr>
            <a:lvl3pPr>
              <a:defRPr sz="46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46EE-493C-4531-8AEA-13F8D1EEF216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EC99-F951-4867-B0DE-639D1B2FC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432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46EE-493C-4531-8AEA-13F8D1EEF216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EC99-F951-4867-B0DE-639D1B2FC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759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46EE-493C-4531-8AEA-13F8D1EEF216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EC99-F951-4867-B0DE-639D1B2FC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766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0091" y="1017813"/>
            <a:ext cx="4738093" cy="4331595"/>
          </a:xfrm>
        </p:spPr>
        <p:txBody>
          <a:bodyPr anchor="b"/>
          <a:lstStyle>
            <a:lvl1pPr algn="l">
              <a:defRPr sz="5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30704" y="1017813"/>
            <a:ext cx="8051006" cy="21817750"/>
          </a:xfrm>
        </p:spPr>
        <p:txBody>
          <a:bodyPr/>
          <a:lstStyle>
            <a:lvl1pPr>
              <a:defRPr sz="7900"/>
            </a:lvl1pPr>
            <a:lvl2pPr>
              <a:defRPr sz="7000"/>
            </a:lvl2pPr>
            <a:lvl3pPr>
              <a:defRPr sz="59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20091" y="5349406"/>
            <a:ext cx="4738093" cy="17486153"/>
          </a:xfrm>
        </p:spPr>
        <p:txBody>
          <a:bodyPr/>
          <a:lstStyle>
            <a:lvl1pPr marL="0" indent="0">
              <a:buNone/>
              <a:defRPr sz="3500"/>
            </a:lvl1pPr>
            <a:lvl2pPr marL="1141746" indent="0">
              <a:buNone/>
              <a:defRPr sz="3100"/>
            </a:lvl2pPr>
            <a:lvl3pPr marL="2283491" indent="0">
              <a:buNone/>
              <a:defRPr sz="2400"/>
            </a:lvl3pPr>
            <a:lvl4pPr marL="3425237" indent="0">
              <a:buNone/>
              <a:defRPr sz="2200"/>
            </a:lvl4pPr>
            <a:lvl5pPr marL="4566984" indent="0">
              <a:buNone/>
              <a:defRPr sz="2200"/>
            </a:lvl5pPr>
            <a:lvl6pPr marL="5708730" indent="0">
              <a:buNone/>
              <a:defRPr sz="2200"/>
            </a:lvl6pPr>
            <a:lvl7pPr marL="6850475" indent="0">
              <a:buNone/>
              <a:defRPr sz="2200"/>
            </a:lvl7pPr>
            <a:lvl8pPr marL="7992221" indent="0">
              <a:buNone/>
              <a:defRPr sz="2200"/>
            </a:lvl8pPr>
            <a:lvl9pPr marL="9133967" indent="0">
              <a:buNone/>
              <a:defRPr sz="22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46EE-493C-4531-8AEA-13F8D1EEF216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EC99-F951-4867-B0DE-639D1B2FC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541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22853" y="17894463"/>
            <a:ext cx="8641080" cy="2112541"/>
          </a:xfrm>
        </p:spPr>
        <p:txBody>
          <a:bodyPr anchor="b"/>
          <a:lstStyle>
            <a:lvl1pPr algn="l">
              <a:defRPr sz="5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822853" y="2284146"/>
            <a:ext cx="8641080" cy="15338108"/>
          </a:xfrm>
        </p:spPr>
        <p:txBody>
          <a:bodyPr/>
          <a:lstStyle>
            <a:lvl1pPr marL="0" indent="0">
              <a:buNone/>
              <a:defRPr sz="7900"/>
            </a:lvl1pPr>
            <a:lvl2pPr marL="1141746" indent="0">
              <a:buNone/>
              <a:defRPr sz="7000"/>
            </a:lvl2pPr>
            <a:lvl3pPr marL="2283491" indent="0">
              <a:buNone/>
              <a:defRPr sz="5900"/>
            </a:lvl3pPr>
            <a:lvl4pPr marL="3425237" indent="0">
              <a:buNone/>
              <a:defRPr sz="5000"/>
            </a:lvl4pPr>
            <a:lvl5pPr marL="4566984" indent="0">
              <a:buNone/>
              <a:defRPr sz="5000"/>
            </a:lvl5pPr>
            <a:lvl6pPr marL="5708730" indent="0">
              <a:buNone/>
              <a:defRPr sz="5000"/>
            </a:lvl6pPr>
            <a:lvl7pPr marL="6850475" indent="0">
              <a:buNone/>
              <a:defRPr sz="5000"/>
            </a:lvl7pPr>
            <a:lvl8pPr marL="7992221" indent="0">
              <a:buNone/>
              <a:defRPr sz="5000"/>
            </a:lvl8pPr>
            <a:lvl9pPr marL="9133967" indent="0">
              <a:buNone/>
              <a:defRPr sz="5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822853" y="20007002"/>
            <a:ext cx="8641080" cy="3000162"/>
          </a:xfrm>
        </p:spPr>
        <p:txBody>
          <a:bodyPr/>
          <a:lstStyle>
            <a:lvl1pPr marL="0" indent="0">
              <a:buNone/>
              <a:defRPr sz="3500"/>
            </a:lvl1pPr>
            <a:lvl2pPr marL="1141746" indent="0">
              <a:buNone/>
              <a:defRPr sz="3100"/>
            </a:lvl2pPr>
            <a:lvl3pPr marL="2283491" indent="0">
              <a:buNone/>
              <a:defRPr sz="2400"/>
            </a:lvl3pPr>
            <a:lvl4pPr marL="3425237" indent="0">
              <a:buNone/>
              <a:defRPr sz="2200"/>
            </a:lvl4pPr>
            <a:lvl5pPr marL="4566984" indent="0">
              <a:buNone/>
              <a:defRPr sz="2200"/>
            </a:lvl5pPr>
            <a:lvl6pPr marL="5708730" indent="0">
              <a:buNone/>
              <a:defRPr sz="2200"/>
            </a:lvl6pPr>
            <a:lvl7pPr marL="6850475" indent="0">
              <a:buNone/>
              <a:defRPr sz="2200"/>
            </a:lvl7pPr>
            <a:lvl8pPr marL="7992221" indent="0">
              <a:buNone/>
              <a:defRPr sz="2200"/>
            </a:lvl8pPr>
            <a:lvl9pPr marL="9133967" indent="0">
              <a:buNone/>
              <a:defRPr sz="22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46EE-493C-4531-8AEA-13F8D1EEF216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EC99-F951-4867-B0DE-639D1B2FC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100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C000">
                <a:alpha val="30000"/>
              </a:srgbClr>
            </a:gs>
            <a:gs pos="0">
              <a:srgbClr val="FFC000">
                <a:alpha val="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720091" y="1023729"/>
            <a:ext cx="12961620" cy="4260587"/>
          </a:xfrm>
          <a:prstGeom prst="rect">
            <a:avLst/>
          </a:prstGeom>
        </p:spPr>
        <p:txBody>
          <a:bodyPr vert="horz" lIns="228349" tIns="114176" rIns="228349" bIns="114176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0091" y="5964824"/>
            <a:ext cx="12961620" cy="16870738"/>
          </a:xfrm>
          <a:prstGeom prst="rect">
            <a:avLst/>
          </a:prstGeom>
        </p:spPr>
        <p:txBody>
          <a:bodyPr vert="horz" lIns="228349" tIns="114176" rIns="228349" bIns="114176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20090" y="23693592"/>
            <a:ext cx="3360420" cy="1361021"/>
          </a:xfrm>
          <a:prstGeom prst="rect">
            <a:avLst/>
          </a:prstGeom>
        </p:spPr>
        <p:txBody>
          <a:bodyPr vert="horz" lIns="228349" tIns="114176" rIns="228349" bIns="114176" rtlCol="0" anchor="ctr"/>
          <a:lstStyle>
            <a:lvl1pPr algn="l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C46EE-493C-4531-8AEA-13F8D1EEF216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920616" y="23693592"/>
            <a:ext cx="4560570" cy="1361021"/>
          </a:xfrm>
          <a:prstGeom prst="rect">
            <a:avLst/>
          </a:prstGeom>
        </p:spPr>
        <p:txBody>
          <a:bodyPr vert="horz" lIns="228349" tIns="114176" rIns="228349" bIns="114176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321290" y="23693592"/>
            <a:ext cx="3360420" cy="1361021"/>
          </a:xfrm>
          <a:prstGeom prst="rect">
            <a:avLst/>
          </a:prstGeom>
        </p:spPr>
        <p:txBody>
          <a:bodyPr vert="horz" lIns="228349" tIns="114176" rIns="228349" bIns="114176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EC99-F951-4867-B0DE-639D1B2FC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535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283491" rtl="0" eaLnBrk="1" latinLnBrk="0" hangingPunct="1">
        <a:spcBef>
          <a:spcPct val="0"/>
        </a:spcBef>
        <a:buNone/>
        <a:defRPr sz="11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6310" indent="-856310" algn="l" defTabSz="2283491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1pPr>
      <a:lvl2pPr marL="1855337" indent="-713592" algn="l" defTabSz="2283491" rtl="0" eaLnBrk="1" latinLnBrk="0" hangingPunct="1">
        <a:spcBef>
          <a:spcPct val="20000"/>
        </a:spcBef>
        <a:buFont typeface="Arial" pitchFamily="34" charset="0"/>
        <a:buChar char="–"/>
        <a:defRPr sz="7000" kern="1200">
          <a:solidFill>
            <a:schemeClr val="tx1"/>
          </a:solidFill>
          <a:latin typeface="+mn-lt"/>
          <a:ea typeface="+mn-ea"/>
          <a:cs typeface="+mn-cs"/>
        </a:defRPr>
      </a:lvl2pPr>
      <a:lvl3pPr marL="2854365" indent="-570874" algn="l" defTabSz="2283491" rtl="0" eaLnBrk="1" latinLnBrk="0" hangingPunct="1">
        <a:spcBef>
          <a:spcPct val="20000"/>
        </a:spcBef>
        <a:buFont typeface="Arial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3pPr>
      <a:lvl4pPr marL="3996111" indent="-570874" algn="l" defTabSz="2283491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5137856" indent="-570874" algn="l" defTabSz="2283491" rtl="0" eaLnBrk="1" latinLnBrk="0" hangingPunct="1">
        <a:spcBef>
          <a:spcPct val="20000"/>
        </a:spcBef>
        <a:buFont typeface="Arial" pitchFamily="34" charset="0"/>
        <a:buChar char="»"/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6279602" indent="-570874" algn="l" defTabSz="2283491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6pPr>
      <a:lvl7pPr marL="7421349" indent="-570874" algn="l" defTabSz="2283491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7pPr>
      <a:lvl8pPr marL="8563095" indent="-570874" algn="l" defTabSz="2283491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8pPr>
      <a:lvl9pPr marL="9704840" indent="-570874" algn="l" defTabSz="2283491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2283491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41746" algn="l" defTabSz="2283491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3491" algn="l" defTabSz="2283491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425237" algn="l" defTabSz="2283491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566984" algn="l" defTabSz="2283491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708730" algn="l" defTabSz="2283491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850475" algn="l" defTabSz="2283491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7992221" algn="l" defTabSz="2283491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133967" algn="l" defTabSz="2283491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6" name="Téglalap 7075"/>
          <p:cNvSpPr/>
          <p:nvPr/>
        </p:nvSpPr>
        <p:spPr>
          <a:xfrm>
            <a:off x="124601" y="3132684"/>
            <a:ext cx="9924230" cy="5476751"/>
          </a:xfrm>
          <a:prstGeom prst="rect">
            <a:avLst/>
          </a:prstGeom>
          <a:gradFill flip="none" rotWithShape="1">
            <a:gsLst>
              <a:gs pos="100000">
                <a:srgbClr val="FFC000">
                  <a:alpha val="30000"/>
                </a:srgbClr>
              </a:gs>
              <a:gs pos="0">
                <a:srgbClr val="FFC000">
                  <a:alpha val="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409" name="Egyenes összekötő 7408"/>
          <p:cNvCxnSpPr/>
          <p:nvPr/>
        </p:nvCxnSpPr>
        <p:spPr>
          <a:xfrm>
            <a:off x="327090" y="3579221"/>
            <a:ext cx="0" cy="4548632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99" name="Egyenes összekötő 7398"/>
          <p:cNvCxnSpPr/>
          <p:nvPr/>
        </p:nvCxnSpPr>
        <p:spPr>
          <a:xfrm>
            <a:off x="998188" y="4253845"/>
            <a:ext cx="0" cy="3874008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89" name="Egyenes összekötő 7388"/>
          <p:cNvCxnSpPr/>
          <p:nvPr/>
        </p:nvCxnSpPr>
        <p:spPr>
          <a:xfrm>
            <a:off x="1009130" y="5062582"/>
            <a:ext cx="0" cy="3065271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79" name="Egyenes összekötő 7378"/>
          <p:cNvCxnSpPr/>
          <p:nvPr/>
        </p:nvCxnSpPr>
        <p:spPr>
          <a:xfrm>
            <a:off x="962579" y="8628487"/>
            <a:ext cx="0" cy="1988845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69" name="Egyenes összekötő 7368"/>
          <p:cNvCxnSpPr/>
          <p:nvPr/>
        </p:nvCxnSpPr>
        <p:spPr>
          <a:xfrm>
            <a:off x="1031014" y="6411829"/>
            <a:ext cx="0" cy="1716024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59" name="Egyenes összekötő 7358"/>
          <p:cNvCxnSpPr/>
          <p:nvPr/>
        </p:nvCxnSpPr>
        <p:spPr>
          <a:xfrm>
            <a:off x="1045603" y="6945229"/>
            <a:ext cx="0" cy="1182624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49" name="Egyenes összekötő 7348"/>
          <p:cNvCxnSpPr/>
          <p:nvPr/>
        </p:nvCxnSpPr>
        <p:spPr>
          <a:xfrm>
            <a:off x="1227966" y="8639961"/>
            <a:ext cx="0" cy="508000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40" name="Egyenes összekötő 7339"/>
          <p:cNvCxnSpPr/>
          <p:nvPr/>
        </p:nvCxnSpPr>
        <p:spPr>
          <a:xfrm>
            <a:off x="2416978" y="4846680"/>
            <a:ext cx="0" cy="3281173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30" name="Egyenes összekötő 7329"/>
          <p:cNvCxnSpPr/>
          <p:nvPr/>
        </p:nvCxnSpPr>
        <p:spPr>
          <a:xfrm>
            <a:off x="2438861" y="8638056"/>
            <a:ext cx="0" cy="1828746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20" name="Egyenes összekötő 7319"/>
          <p:cNvCxnSpPr/>
          <p:nvPr/>
        </p:nvCxnSpPr>
        <p:spPr>
          <a:xfrm>
            <a:off x="2497218" y="5387193"/>
            <a:ext cx="0" cy="2740660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0" name="Egyenes összekötő 7309"/>
          <p:cNvCxnSpPr/>
          <p:nvPr/>
        </p:nvCxnSpPr>
        <p:spPr>
          <a:xfrm>
            <a:off x="2621225" y="3324202"/>
            <a:ext cx="0" cy="4803651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0" name="Egyenes összekötő 7299"/>
          <p:cNvCxnSpPr/>
          <p:nvPr/>
        </p:nvCxnSpPr>
        <p:spPr>
          <a:xfrm>
            <a:off x="2898418" y="8634236"/>
            <a:ext cx="0" cy="1384300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0" name="Egyenes összekötő 7289"/>
          <p:cNvCxnSpPr/>
          <p:nvPr/>
        </p:nvCxnSpPr>
        <p:spPr>
          <a:xfrm>
            <a:off x="2982305" y="6061817"/>
            <a:ext cx="0" cy="2066036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80" name="Egyenes összekötő 7279"/>
          <p:cNvCxnSpPr/>
          <p:nvPr/>
        </p:nvCxnSpPr>
        <p:spPr>
          <a:xfrm>
            <a:off x="3212083" y="3864715"/>
            <a:ext cx="0" cy="4263138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0" name="Egyenes összekötő 7269"/>
          <p:cNvCxnSpPr/>
          <p:nvPr/>
        </p:nvCxnSpPr>
        <p:spPr>
          <a:xfrm>
            <a:off x="3263145" y="4405228"/>
            <a:ext cx="0" cy="3722625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60" name="Egyenes összekötő 7259"/>
          <p:cNvCxnSpPr/>
          <p:nvPr/>
        </p:nvCxnSpPr>
        <p:spPr>
          <a:xfrm>
            <a:off x="3343385" y="8641226"/>
            <a:ext cx="17433" cy="2286868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50" name="Egyenes összekötő 7249"/>
          <p:cNvCxnSpPr/>
          <p:nvPr/>
        </p:nvCxnSpPr>
        <p:spPr>
          <a:xfrm>
            <a:off x="3799294" y="4945741"/>
            <a:ext cx="0" cy="3182112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40" name="Egyenes összekötő 7239"/>
          <p:cNvCxnSpPr/>
          <p:nvPr/>
        </p:nvCxnSpPr>
        <p:spPr>
          <a:xfrm flipH="1">
            <a:off x="3926294" y="8632131"/>
            <a:ext cx="4302" cy="1909708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0" name="Egyenes összekötő 7229"/>
          <p:cNvCxnSpPr/>
          <p:nvPr/>
        </p:nvCxnSpPr>
        <p:spPr>
          <a:xfrm>
            <a:off x="4302617" y="8657728"/>
            <a:ext cx="0" cy="1391412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20" name="Egyenes összekötő 7219"/>
          <p:cNvCxnSpPr/>
          <p:nvPr/>
        </p:nvCxnSpPr>
        <p:spPr>
          <a:xfrm>
            <a:off x="4404741" y="6507079"/>
            <a:ext cx="0" cy="1620774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0" name="Egyenes összekötő 7209"/>
          <p:cNvCxnSpPr/>
          <p:nvPr/>
        </p:nvCxnSpPr>
        <p:spPr>
          <a:xfrm>
            <a:off x="4583458" y="7269841"/>
            <a:ext cx="0" cy="858012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0" name="Egyenes összekötő 7199"/>
          <p:cNvCxnSpPr/>
          <p:nvPr/>
        </p:nvCxnSpPr>
        <p:spPr>
          <a:xfrm>
            <a:off x="5480687" y="8640328"/>
            <a:ext cx="0" cy="1574800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0" name="Egyenes összekötő 7189"/>
          <p:cNvCxnSpPr/>
          <p:nvPr/>
        </p:nvCxnSpPr>
        <p:spPr>
          <a:xfrm>
            <a:off x="6093429" y="8642620"/>
            <a:ext cx="0" cy="1041400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0" name="Egyenes összekötő 7179"/>
          <p:cNvCxnSpPr/>
          <p:nvPr/>
        </p:nvCxnSpPr>
        <p:spPr>
          <a:xfrm>
            <a:off x="6658756" y="8649104"/>
            <a:ext cx="0" cy="508000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1" name="Egyenes összekötő 7170"/>
          <p:cNvCxnSpPr/>
          <p:nvPr/>
        </p:nvCxnSpPr>
        <p:spPr>
          <a:xfrm>
            <a:off x="7734701" y="4002893"/>
            <a:ext cx="0" cy="4124960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1" name="Egyenes összekötő 7160"/>
          <p:cNvCxnSpPr/>
          <p:nvPr/>
        </p:nvCxnSpPr>
        <p:spPr>
          <a:xfrm>
            <a:off x="7734701" y="8634244"/>
            <a:ext cx="0" cy="2054460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51" name="Egyenes összekötő 7150"/>
          <p:cNvCxnSpPr/>
          <p:nvPr/>
        </p:nvCxnSpPr>
        <p:spPr>
          <a:xfrm>
            <a:off x="7752938" y="8638998"/>
            <a:ext cx="0" cy="1574800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41" name="Egyenes összekötő 7140"/>
          <p:cNvCxnSpPr/>
          <p:nvPr/>
        </p:nvCxnSpPr>
        <p:spPr>
          <a:xfrm>
            <a:off x="7754810" y="5341059"/>
            <a:ext cx="0" cy="2782824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31" name="Egyenes összekötő 7130"/>
          <p:cNvCxnSpPr/>
          <p:nvPr/>
        </p:nvCxnSpPr>
        <p:spPr>
          <a:xfrm>
            <a:off x="7800352" y="5878429"/>
            <a:ext cx="0" cy="2249424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21" name="Egyenes összekötő 7120"/>
          <p:cNvCxnSpPr/>
          <p:nvPr/>
        </p:nvCxnSpPr>
        <p:spPr>
          <a:xfrm>
            <a:off x="7847767" y="8636811"/>
            <a:ext cx="0" cy="1041400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1" name="Egyenes összekötő 7110"/>
          <p:cNvCxnSpPr/>
          <p:nvPr/>
        </p:nvCxnSpPr>
        <p:spPr>
          <a:xfrm>
            <a:off x="7851414" y="8637583"/>
            <a:ext cx="0" cy="508000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2" name="Egyenes összekötő 7101"/>
          <p:cNvCxnSpPr/>
          <p:nvPr/>
        </p:nvCxnSpPr>
        <p:spPr>
          <a:xfrm>
            <a:off x="9168080" y="8644520"/>
            <a:ext cx="0" cy="1574800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92" name="Egyenes összekötő 7091"/>
          <p:cNvCxnSpPr/>
          <p:nvPr/>
        </p:nvCxnSpPr>
        <p:spPr>
          <a:xfrm>
            <a:off x="9525513" y="8639192"/>
            <a:ext cx="0" cy="1041400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82" name="Egyenes összekötő 7081"/>
          <p:cNvCxnSpPr/>
          <p:nvPr/>
        </p:nvCxnSpPr>
        <p:spPr>
          <a:xfrm>
            <a:off x="9587516" y="8638056"/>
            <a:ext cx="0" cy="508000"/>
          </a:xfrm>
          <a:prstGeom prst="line">
            <a:avLst/>
          </a:prstGeom>
          <a:ln w="15875">
            <a:solidFill>
              <a:schemeClr val="accent1"/>
            </a:solidFill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6" name="Cím 1"/>
          <p:cNvSpPr txBox="1">
            <a:spLocks/>
          </p:cNvSpPr>
          <p:nvPr/>
        </p:nvSpPr>
        <p:spPr>
          <a:xfrm>
            <a:off x="648172" y="468388"/>
            <a:ext cx="13105543" cy="24689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2283491" rtl="0" eaLnBrk="1" latinLnBrk="0" hangingPunct="1">
              <a:spcBef>
                <a:spcPct val="0"/>
              </a:spcBef>
              <a:buNone/>
              <a:defRPr sz="1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Imaging in audiology: a case report of a patient with bilateral </a:t>
            </a:r>
            <a:r>
              <a:rPr lang="hu-HU" sz="3600" b="1" dirty="0" err="1" smtClean="0"/>
              <a:t>acoustic</a:t>
            </a:r>
            <a:r>
              <a:rPr lang="hu-HU" sz="3600" b="1" dirty="0" smtClean="0"/>
              <a:t> </a:t>
            </a:r>
            <a:r>
              <a:rPr lang="en-US" sz="3600" b="1" dirty="0" smtClean="0"/>
              <a:t>neuroma</a:t>
            </a:r>
            <a:endParaRPr lang="hu-HU" sz="3600" dirty="0"/>
          </a:p>
        </p:txBody>
      </p:sp>
      <p:sp>
        <p:nvSpPr>
          <p:cNvPr id="2547" name="Szövegdoboz 2546"/>
          <p:cNvSpPr txBox="1"/>
          <p:nvPr/>
        </p:nvSpPr>
        <p:spPr>
          <a:xfrm>
            <a:off x="1253927" y="1692524"/>
            <a:ext cx="11809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Attila L Nagy</a:t>
            </a:r>
            <a:r>
              <a:rPr lang="en-US" sz="2000" baseline="30000" dirty="0"/>
              <a:t>1,5</a:t>
            </a:r>
            <a:r>
              <a:rPr lang="en-US" sz="2000" dirty="0"/>
              <a:t>, </a:t>
            </a:r>
            <a:r>
              <a:rPr lang="en-US" sz="2000" dirty="0" err="1"/>
              <a:t>János</a:t>
            </a:r>
            <a:r>
              <a:rPr lang="en-US" sz="2000" dirty="0"/>
              <a:t> Jarabin</a:t>
            </a:r>
            <a:r>
              <a:rPr lang="en-US" sz="2000" baseline="30000" dirty="0"/>
              <a:t>1</a:t>
            </a:r>
            <a:r>
              <a:rPr lang="en-US" sz="2000" dirty="0"/>
              <a:t>, </a:t>
            </a:r>
            <a:r>
              <a:rPr lang="en-US" sz="2000" dirty="0" err="1"/>
              <a:t>Ferenc</a:t>
            </a:r>
            <a:r>
              <a:rPr lang="en-US" sz="2000" dirty="0"/>
              <a:t> Tóth</a:t>
            </a:r>
            <a:r>
              <a:rPr lang="en-US" sz="2000" baseline="30000" dirty="0"/>
              <a:t>1</a:t>
            </a:r>
            <a:r>
              <a:rPr lang="en-US" sz="2000" dirty="0"/>
              <a:t>, </a:t>
            </a:r>
            <a:r>
              <a:rPr lang="en-US" sz="2000" dirty="0" err="1"/>
              <a:t>László</a:t>
            </a:r>
            <a:r>
              <a:rPr lang="en-US" sz="2000" dirty="0"/>
              <a:t> Rovó</a:t>
            </a:r>
            <a:r>
              <a:rPr lang="en-US" sz="2000" baseline="30000" dirty="0"/>
              <a:t>1</a:t>
            </a:r>
            <a:r>
              <a:rPr lang="en-US" sz="2000" dirty="0"/>
              <a:t>, </a:t>
            </a:r>
            <a:r>
              <a:rPr lang="en-US" sz="2000" dirty="0" err="1"/>
              <a:t>József</a:t>
            </a:r>
            <a:r>
              <a:rPr lang="en-US" sz="2000" dirty="0"/>
              <a:t> </a:t>
            </a:r>
            <a:r>
              <a:rPr lang="en-US" sz="2000" dirty="0" err="1"/>
              <a:t>Géza</a:t>
            </a:r>
            <a:r>
              <a:rPr lang="en-US" sz="2000" dirty="0"/>
              <a:t> Kiss</a:t>
            </a:r>
            <a:r>
              <a:rPr lang="en-US" sz="2000" baseline="30000" dirty="0"/>
              <a:t>1</a:t>
            </a:r>
            <a:endParaRPr lang="hu-HU" sz="2000" dirty="0"/>
          </a:p>
          <a:p>
            <a:r>
              <a:rPr lang="en-US" sz="2000" i="1" baseline="30000" dirty="0"/>
              <a:t>1</a:t>
            </a:r>
            <a:r>
              <a:rPr lang="en-US" sz="2000" i="1" dirty="0"/>
              <a:t>University of Szeged, Department of Oto-rhino-laryngology and Head and Neck Surgery, Szeged, Hungary</a:t>
            </a:r>
            <a:endParaRPr lang="hu-HU" sz="2000" dirty="0"/>
          </a:p>
          <a:p>
            <a:r>
              <a:rPr lang="en-US" sz="2000" i="1" baseline="30000" dirty="0"/>
              <a:t>5</a:t>
            </a:r>
            <a:r>
              <a:rPr lang="en-US" sz="2000" i="1" dirty="0"/>
              <a:t>University of Szeged, Department of Medical Physics and Medical Informatics, Szeged, Hungary</a:t>
            </a:r>
            <a:endParaRPr lang="hu-HU" sz="2000" dirty="0"/>
          </a:p>
          <a:p>
            <a:endParaRPr lang="hu-HU" sz="2000" dirty="0"/>
          </a:p>
        </p:txBody>
      </p:sp>
      <p:sp>
        <p:nvSpPr>
          <p:cNvPr id="7065" name="Téglalap 7064"/>
          <p:cNvSpPr/>
          <p:nvPr/>
        </p:nvSpPr>
        <p:spPr>
          <a:xfrm>
            <a:off x="124601" y="8127853"/>
            <a:ext cx="10657332" cy="508000"/>
          </a:xfrm>
          <a:prstGeom prst="rect">
            <a:avLst/>
          </a:prstGeom>
          <a:gradFill flip="none" rotWithShape="1">
            <a:gsLst>
              <a:gs pos="0">
                <a:srgbClr val="B2B2B2"/>
              </a:gs>
              <a:gs pos="50000">
                <a:srgbClr val="F2F2F2"/>
              </a:gs>
              <a:gs pos="100000">
                <a:srgbClr val="B2B2B2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066" name="Szövegdoboz 7065"/>
          <p:cNvSpPr txBox="1"/>
          <p:nvPr/>
        </p:nvSpPr>
        <p:spPr>
          <a:xfrm>
            <a:off x="124601" y="8127852"/>
            <a:ext cx="1332167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u-HU" sz="1200" smtClean="0">
                <a:solidFill>
                  <a:srgbClr val="000000"/>
                </a:solidFill>
                <a:latin typeface="Calibri"/>
              </a:rPr>
              <a:t>2006</a:t>
            </a:r>
            <a:endParaRPr lang="hu-HU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67" name="Szövegdoboz 7066"/>
          <p:cNvSpPr txBox="1"/>
          <p:nvPr/>
        </p:nvSpPr>
        <p:spPr>
          <a:xfrm>
            <a:off x="1456767" y="8127852"/>
            <a:ext cx="1332167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u-HU" sz="1200" smtClean="0">
                <a:solidFill>
                  <a:srgbClr val="000000"/>
                </a:solidFill>
                <a:latin typeface="Calibri"/>
              </a:rPr>
              <a:t>2007</a:t>
            </a:r>
            <a:endParaRPr lang="hu-HU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68" name="Szövegdoboz 7067"/>
          <p:cNvSpPr txBox="1"/>
          <p:nvPr/>
        </p:nvSpPr>
        <p:spPr>
          <a:xfrm>
            <a:off x="2788934" y="8127852"/>
            <a:ext cx="1332167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u-HU" sz="1200" smtClean="0">
                <a:solidFill>
                  <a:srgbClr val="000000"/>
                </a:solidFill>
                <a:latin typeface="Calibri"/>
              </a:rPr>
              <a:t>2008</a:t>
            </a:r>
            <a:endParaRPr lang="hu-HU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69" name="Szövegdoboz 7068"/>
          <p:cNvSpPr txBox="1"/>
          <p:nvPr/>
        </p:nvSpPr>
        <p:spPr>
          <a:xfrm>
            <a:off x="4121100" y="8127852"/>
            <a:ext cx="1332167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u-HU" sz="1200" smtClean="0">
                <a:solidFill>
                  <a:srgbClr val="000000"/>
                </a:solidFill>
                <a:latin typeface="Calibri"/>
              </a:rPr>
              <a:t>2009</a:t>
            </a:r>
            <a:endParaRPr lang="hu-HU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70" name="Szövegdoboz 7069"/>
          <p:cNvSpPr txBox="1"/>
          <p:nvPr/>
        </p:nvSpPr>
        <p:spPr>
          <a:xfrm>
            <a:off x="5453267" y="8127852"/>
            <a:ext cx="1332167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u-HU" sz="1200" smtClean="0">
                <a:solidFill>
                  <a:srgbClr val="000000"/>
                </a:solidFill>
                <a:latin typeface="Calibri"/>
              </a:rPr>
              <a:t>2010</a:t>
            </a:r>
            <a:endParaRPr lang="hu-HU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71" name="Szövegdoboz 7070"/>
          <p:cNvSpPr txBox="1"/>
          <p:nvPr/>
        </p:nvSpPr>
        <p:spPr>
          <a:xfrm>
            <a:off x="6785434" y="8127852"/>
            <a:ext cx="1332167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u-HU" sz="1200" smtClean="0">
                <a:solidFill>
                  <a:srgbClr val="000000"/>
                </a:solidFill>
                <a:latin typeface="Calibri"/>
              </a:rPr>
              <a:t>2011</a:t>
            </a:r>
            <a:endParaRPr lang="hu-HU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72" name="Szövegdoboz 7071"/>
          <p:cNvSpPr txBox="1"/>
          <p:nvPr/>
        </p:nvSpPr>
        <p:spPr>
          <a:xfrm>
            <a:off x="8117600" y="8127852"/>
            <a:ext cx="1332167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u-HU" sz="1200" smtClean="0">
                <a:solidFill>
                  <a:srgbClr val="000000"/>
                </a:solidFill>
                <a:latin typeface="Calibri"/>
              </a:rPr>
              <a:t>2012</a:t>
            </a:r>
            <a:endParaRPr lang="hu-HU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73" name="Szövegdoboz 7072"/>
          <p:cNvSpPr txBox="1"/>
          <p:nvPr/>
        </p:nvSpPr>
        <p:spPr>
          <a:xfrm>
            <a:off x="9449766" y="8127852"/>
            <a:ext cx="1332167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u-HU" sz="1200" smtClean="0">
                <a:solidFill>
                  <a:srgbClr val="000000"/>
                </a:solidFill>
                <a:latin typeface="Calibri"/>
              </a:rPr>
              <a:t>2013</a:t>
            </a:r>
            <a:endParaRPr lang="hu-HU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74" name="Téglalap 7073"/>
          <p:cNvSpPr/>
          <p:nvPr/>
        </p:nvSpPr>
        <p:spPr>
          <a:xfrm>
            <a:off x="124601" y="8127853"/>
            <a:ext cx="9924230" cy="508000"/>
          </a:xfrm>
          <a:prstGeom prst="rect">
            <a:avLst/>
          </a:prstGeom>
          <a:solidFill>
            <a:srgbClr val="FFC000">
              <a:alpha val="3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077" name="Háromszög 7076"/>
          <p:cNvSpPr/>
          <p:nvPr/>
        </p:nvSpPr>
        <p:spPr>
          <a:xfrm>
            <a:off x="9985331" y="8150713"/>
            <a:ext cx="127000" cy="1397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078" name="Szövegdoboz 7077"/>
          <p:cNvSpPr txBox="1"/>
          <p:nvPr/>
        </p:nvSpPr>
        <p:spPr>
          <a:xfrm>
            <a:off x="9769431" y="7823624"/>
            <a:ext cx="548035" cy="276999"/>
          </a:xfrm>
          <a:prstGeom prst="rect">
            <a:avLst/>
          </a:prstGeom>
          <a:noFill/>
        </p:spPr>
        <p:txBody>
          <a:bodyPr vert="horz" wrap="none" rtlCol="0" anchor="ctr" anchorCtr="1">
            <a:spAutoFit/>
          </a:bodyPr>
          <a:lstStyle/>
          <a:p>
            <a:r>
              <a:rPr lang="hu-HU" sz="1200" dirty="0" err="1" smtClean="0">
                <a:latin typeface="Calibri"/>
              </a:rPr>
              <a:t>Today</a:t>
            </a:r>
            <a:endParaRPr lang="hu-HU" sz="1200" dirty="0">
              <a:latin typeface="Calibri"/>
            </a:endParaRPr>
          </a:p>
        </p:txBody>
      </p:sp>
      <p:grpSp>
        <p:nvGrpSpPr>
          <p:cNvPr id="7423" name="Csoportba foglalás 7422"/>
          <p:cNvGrpSpPr/>
          <p:nvPr/>
        </p:nvGrpSpPr>
        <p:grpSpPr>
          <a:xfrm>
            <a:off x="9557263" y="9426588"/>
            <a:ext cx="1657350" cy="416688"/>
            <a:chOff x="9557263" y="9935464"/>
            <a:chExt cx="1657350" cy="416688"/>
          </a:xfrm>
        </p:grpSpPr>
        <p:sp>
          <p:nvSpPr>
            <p:cNvPr id="7090" name="Folyamatábra: Egyesítés 7089"/>
            <p:cNvSpPr/>
            <p:nvPr/>
          </p:nvSpPr>
          <p:spPr>
            <a:xfrm rot="16200000">
              <a:off x="9557263" y="9998964"/>
              <a:ext cx="190500" cy="190500"/>
            </a:xfrm>
            <a:prstGeom prst="flowChartMerg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94" name="Szövegdoboz 7093"/>
            <p:cNvSpPr txBox="1"/>
            <p:nvPr/>
          </p:nvSpPr>
          <p:spPr>
            <a:xfrm>
              <a:off x="9690613" y="9935464"/>
              <a:ext cx="1524000" cy="228600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hu-HU" sz="1100" smtClean="0"/>
                <a:t>CT</a:t>
              </a:r>
              <a:endParaRPr lang="hu-HU" sz="1100"/>
            </a:p>
          </p:txBody>
        </p:sp>
        <p:sp>
          <p:nvSpPr>
            <p:cNvPr id="7096" name="Szövegdoboz 7095"/>
            <p:cNvSpPr txBox="1"/>
            <p:nvPr/>
          </p:nvSpPr>
          <p:spPr>
            <a:xfrm>
              <a:off x="9690613" y="10123552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hu-HU" sz="1000" smtClean="0">
                  <a:solidFill>
                    <a:srgbClr val="1F497E"/>
                  </a:solidFill>
                </a:rPr>
                <a:t>25.1.2013</a:t>
              </a:r>
              <a:endParaRPr lang="hu-HU" sz="1000">
                <a:solidFill>
                  <a:srgbClr val="1F497E"/>
                </a:solidFill>
              </a:endParaRPr>
            </a:p>
          </p:txBody>
        </p:sp>
      </p:grpSp>
      <p:grpSp>
        <p:nvGrpSpPr>
          <p:cNvPr id="7422" name="Csoportba foglalás 7421"/>
          <p:cNvGrpSpPr/>
          <p:nvPr/>
        </p:nvGrpSpPr>
        <p:grpSpPr>
          <a:xfrm>
            <a:off x="9199830" y="9956932"/>
            <a:ext cx="1657350" cy="416688"/>
            <a:chOff x="9199830" y="10465808"/>
            <a:chExt cx="1657350" cy="416688"/>
          </a:xfrm>
        </p:grpSpPr>
        <p:sp>
          <p:nvSpPr>
            <p:cNvPr id="7100" name="Folyamatábra: Egyesítés 7099"/>
            <p:cNvSpPr/>
            <p:nvPr/>
          </p:nvSpPr>
          <p:spPr>
            <a:xfrm rot="16200000">
              <a:off x="9199830" y="10529308"/>
              <a:ext cx="190500" cy="190500"/>
            </a:xfrm>
            <a:prstGeom prst="flowChartMerg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04" name="Szövegdoboz 7103"/>
            <p:cNvSpPr txBox="1"/>
            <p:nvPr/>
          </p:nvSpPr>
          <p:spPr>
            <a:xfrm>
              <a:off x="9333180" y="10465808"/>
              <a:ext cx="1524000" cy="228600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hu-HU" sz="1100" dirty="0" smtClean="0"/>
                <a:t>MR</a:t>
              </a:r>
              <a:endParaRPr lang="hu-HU" sz="1100" dirty="0"/>
            </a:p>
          </p:txBody>
        </p:sp>
        <p:sp>
          <p:nvSpPr>
            <p:cNvPr id="7106" name="Szövegdoboz 7105"/>
            <p:cNvSpPr txBox="1"/>
            <p:nvPr/>
          </p:nvSpPr>
          <p:spPr>
            <a:xfrm>
              <a:off x="9333180" y="10653896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hu-HU" sz="1000" dirty="0" smtClean="0">
                  <a:solidFill>
                    <a:srgbClr val="1F497E"/>
                  </a:solidFill>
                </a:rPr>
                <a:t>19.10.2012</a:t>
              </a:r>
              <a:endParaRPr lang="hu-HU" sz="1000" dirty="0">
                <a:solidFill>
                  <a:srgbClr val="1F497E"/>
                </a:solidFill>
              </a:endParaRPr>
            </a:p>
          </p:txBody>
        </p:sp>
      </p:grpSp>
      <p:sp>
        <p:nvSpPr>
          <p:cNvPr id="7109" name="Folyamatábra: Egyesítés 7108"/>
          <p:cNvSpPr/>
          <p:nvPr/>
        </p:nvSpPr>
        <p:spPr>
          <a:xfrm rot="16200000">
            <a:off x="7883164" y="8945201"/>
            <a:ext cx="190500" cy="190500"/>
          </a:xfrm>
          <a:prstGeom prst="flowChartMerg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13" name="Szövegdoboz 7112"/>
          <p:cNvSpPr txBox="1"/>
          <p:nvPr/>
        </p:nvSpPr>
        <p:spPr>
          <a:xfrm>
            <a:off x="8016514" y="8881701"/>
            <a:ext cx="624546" cy="228600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hu-HU" sz="1100" dirty="0" smtClean="0"/>
              <a:t>CT</a:t>
            </a:r>
            <a:endParaRPr lang="hu-HU" sz="1100" dirty="0"/>
          </a:p>
        </p:txBody>
      </p:sp>
      <p:sp>
        <p:nvSpPr>
          <p:cNvPr id="7115" name="Szövegdoboz 7114"/>
          <p:cNvSpPr txBox="1"/>
          <p:nvPr/>
        </p:nvSpPr>
        <p:spPr>
          <a:xfrm>
            <a:off x="8016514" y="9069789"/>
            <a:ext cx="840570" cy="234096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/>
          <a:p>
            <a:r>
              <a:rPr lang="hu-HU" sz="1000" dirty="0" smtClean="0">
                <a:solidFill>
                  <a:srgbClr val="1F497E"/>
                </a:solidFill>
              </a:rPr>
              <a:t>24.10.2011</a:t>
            </a:r>
            <a:endParaRPr lang="hu-HU" sz="1000" dirty="0">
              <a:solidFill>
                <a:srgbClr val="1F497E"/>
              </a:solidFill>
            </a:endParaRPr>
          </a:p>
        </p:txBody>
      </p:sp>
      <p:grpSp>
        <p:nvGrpSpPr>
          <p:cNvPr id="7436" name="Csoportba foglalás 7435"/>
          <p:cNvGrpSpPr/>
          <p:nvPr/>
        </p:nvGrpSpPr>
        <p:grpSpPr>
          <a:xfrm>
            <a:off x="7879517" y="9418265"/>
            <a:ext cx="904166" cy="353383"/>
            <a:chOff x="7879517" y="7531829"/>
            <a:chExt cx="904166" cy="353383"/>
          </a:xfrm>
        </p:grpSpPr>
        <p:sp>
          <p:nvSpPr>
            <p:cNvPr id="7119" name="Folyamatábra: Egyesítés 7118"/>
            <p:cNvSpPr/>
            <p:nvPr/>
          </p:nvSpPr>
          <p:spPr>
            <a:xfrm rot="16200000">
              <a:off x="7879517" y="7595329"/>
              <a:ext cx="190500" cy="190500"/>
            </a:xfrm>
            <a:prstGeom prst="flowChartMerg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23" name="Szövegdoboz 7122"/>
            <p:cNvSpPr txBox="1"/>
            <p:nvPr/>
          </p:nvSpPr>
          <p:spPr>
            <a:xfrm>
              <a:off x="8012867" y="7531829"/>
              <a:ext cx="385408" cy="225190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hu-HU" sz="1100" dirty="0" smtClean="0"/>
                <a:t>CT</a:t>
              </a:r>
              <a:endParaRPr lang="hu-HU" sz="1100" dirty="0"/>
            </a:p>
          </p:txBody>
        </p:sp>
        <p:sp>
          <p:nvSpPr>
            <p:cNvPr id="7125" name="Szövegdoboz 7124"/>
            <p:cNvSpPr txBox="1"/>
            <p:nvPr/>
          </p:nvSpPr>
          <p:spPr>
            <a:xfrm>
              <a:off x="8012867" y="7719917"/>
              <a:ext cx="770816" cy="165295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hu-HU" sz="1000" dirty="0" smtClean="0">
                  <a:solidFill>
                    <a:srgbClr val="1F497E"/>
                  </a:solidFill>
                </a:rPr>
                <a:t>23.10.2011</a:t>
              </a:r>
              <a:endParaRPr lang="hu-HU" sz="1000" dirty="0">
                <a:solidFill>
                  <a:srgbClr val="1F497E"/>
                </a:solidFill>
              </a:endParaRPr>
            </a:p>
          </p:txBody>
        </p:sp>
      </p:grpSp>
      <p:sp>
        <p:nvSpPr>
          <p:cNvPr id="7129" name="Folyamatábra: Egyesítés 7128"/>
          <p:cNvSpPr/>
          <p:nvPr/>
        </p:nvSpPr>
        <p:spPr>
          <a:xfrm rot="16200000">
            <a:off x="7832102" y="5878429"/>
            <a:ext cx="190500" cy="1905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33" name="Szövegdoboz 7132"/>
          <p:cNvSpPr txBox="1"/>
          <p:nvPr/>
        </p:nvSpPr>
        <p:spPr>
          <a:xfrm>
            <a:off x="7965452" y="5814929"/>
            <a:ext cx="1524000" cy="360612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hu-HU" sz="1100" smtClean="0"/>
              <a:t>Hospitalized due to tetraataxy</a:t>
            </a:r>
            <a:endParaRPr lang="hu-HU" sz="1100"/>
          </a:p>
        </p:txBody>
      </p:sp>
      <p:sp>
        <p:nvSpPr>
          <p:cNvPr id="7135" name="Szövegdoboz 7134"/>
          <p:cNvSpPr txBox="1"/>
          <p:nvPr/>
        </p:nvSpPr>
        <p:spPr>
          <a:xfrm>
            <a:off x="7965452" y="6137128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/>
          <a:p>
            <a:r>
              <a:rPr lang="hu-HU" sz="1000" smtClean="0">
                <a:solidFill>
                  <a:srgbClr val="1F497E"/>
                </a:solidFill>
              </a:rPr>
              <a:t>10.10.2011</a:t>
            </a:r>
            <a:endParaRPr lang="hu-HU" sz="1000">
              <a:solidFill>
                <a:srgbClr val="1F497E"/>
              </a:solidFill>
            </a:endParaRPr>
          </a:p>
        </p:txBody>
      </p:sp>
      <p:sp>
        <p:nvSpPr>
          <p:cNvPr id="7139" name="Folyamatábra: Egyesítés 7138"/>
          <p:cNvSpPr/>
          <p:nvPr/>
        </p:nvSpPr>
        <p:spPr>
          <a:xfrm rot="16200000">
            <a:off x="7788335" y="5345029"/>
            <a:ext cx="190500" cy="1905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43" name="Szövegdoboz 7142"/>
          <p:cNvSpPr txBox="1"/>
          <p:nvPr/>
        </p:nvSpPr>
        <p:spPr>
          <a:xfrm>
            <a:off x="7921685" y="5281529"/>
            <a:ext cx="1524000" cy="360612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hu-HU" sz="1100" smtClean="0"/>
              <a:t>Audiological examination</a:t>
            </a:r>
            <a:endParaRPr lang="hu-HU" sz="1100"/>
          </a:p>
        </p:txBody>
      </p:sp>
      <p:sp>
        <p:nvSpPr>
          <p:cNvPr id="7145" name="Szövegdoboz 7144"/>
          <p:cNvSpPr txBox="1"/>
          <p:nvPr/>
        </p:nvSpPr>
        <p:spPr>
          <a:xfrm>
            <a:off x="7921685" y="5603728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/>
          <a:p>
            <a:r>
              <a:rPr lang="hu-HU" sz="1000" smtClean="0">
                <a:solidFill>
                  <a:srgbClr val="1F497E"/>
                </a:solidFill>
              </a:rPr>
              <a:t>28.9.2011</a:t>
            </a:r>
            <a:endParaRPr lang="hu-HU" sz="1000">
              <a:solidFill>
                <a:srgbClr val="1F497E"/>
              </a:solidFill>
            </a:endParaRPr>
          </a:p>
        </p:txBody>
      </p:sp>
      <p:grpSp>
        <p:nvGrpSpPr>
          <p:cNvPr id="7438" name="Csoportba foglalás 7437"/>
          <p:cNvGrpSpPr/>
          <p:nvPr/>
        </p:nvGrpSpPr>
        <p:grpSpPr>
          <a:xfrm>
            <a:off x="7784688" y="9951957"/>
            <a:ext cx="831850" cy="416688"/>
            <a:chOff x="7784688" y="6998429"/>
            <a:chExt cx="831850" cy="416688"/>
          </a:xfrm>
        </p:grpSpPr>
        <p:sp>
          <p:nvSpPr>
            <p:cNvPr id="7149" name="Folyamatábra: Egyesítés 7148"/>
            <p:cNvSpPr/>
            <p:nvPr/>
          </p:nvSpPr>
          <p:spPr>
            <a:xfrm rot="16200000">
              <a:off x="7784688" y="7061929"/>
              <a:ext cx="190500" cy="190500"/>
            </a:xfrm>
            <a:prstGeom prst="flowChartMerg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53" name="Szövegdoboz 7152"/>
            <p:cNvSpPr txBox="1"/>
            <p:nvPr/>
          </p:nvSpPr>
          <p:spPr>
            <a:xfrm>
              <a:off x="7918038" y="6998429"/>
              <a:ext cx="410749" cy="228600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hu-HU" sz="1100" dirty="0" smtClean="0"/>
                <a:t>CT</a:t>
              </a:r>
              <a:endParaRPr lang="hu-HU" sz="1100" dirty="0"/>
            </a:p>
          </p:txBody>
        </p:sp>
        <p:sp>
          <p:nvSpPr>
            <p:cNvPr id="7155" name="Szövegdoboz 7154"/>
            <p:cNvSpPr txBox="1"/>
            <p:nvPr/>
          </p:nvSpPr>
          <p:spPr>
            <a:xfrm>
              <a:off x="7918038" y="7186517"/>
              <a:ext cx="6985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hu-HU" sz="1000" dirty="0" smtClean="0">
                  <a:solidFill>
                    <a:srgbClr val="1F497E"/>
                  </a:solidFill>
                </a:rPr>
                <a:t>27.9.2011</a:t>
              </a:r>
              <a:endParaRPr lang="hu-HU" sz="1000" dirty="0">
                <a:solidFill>
                  <a:srgbClr val="1F497E"/>
                </a:solidFill>
              </a:endParaRPr>
            </a:p>
          </p:txBody>
        </p:sp>
      </p:grpSp>
      <p:grpSp>
        <p:nvGrpSpPr>
          <p:cNvPr id="7437" name="Csoportba foglalás 7436"/>
          <p:cNvGrpSpPr/>
          <p:nvPr/>
        </p:nvGrpSpPr>
        <p:grpSpPr>
          <a:xfrm>
            <a:off x="7766451" y="10429244"/>
            <a:ext cx="874609" cy="409703"/>
            <a:chOff x="7766451" y="9079620"/>
            <a:chExt cx="874609" cy="409703"/>
          </a:xfrm>
        </p:grpSpPr>
        <p:sp>
          <p:nvSpPr>
            <p:cNvPr id="7159" name="Folyamatábra: Egyesítés 7158"/>
            <p:cNvSpPr/>
            <p:nvPr/>
          </p:nvSpPr>
          <p:spPr>
            <a:xfrm rot="16200000">
              <a:off x="7766451" y="9143120"/>
              <a:ext cx="190500" cy="190500"/>
            </a:xfrm>
            <a:prstGeom prst="flowChartMerg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63" name="Szövegdoboz 7162"/>
            <p:cNvSpPr txBox="1"/>
            <p:nvPr/>
          </p:nvSpPr>
          <p:spPr>
            <a:xfrm>
              <a:off x="7899801" y="9079620"/>
              <a:ext cx="698500" cy="225190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hu-HU" sz="1100" smtClean="0"/>
                <a:t>CT</a:t>
              </a:r>
              <a:endParaRPr lang="hu-HU" sz="1100"/>
            </a:p>
          </p:txBody>
        </p:sp>
        <p:sp>
          <p:nvSpPr>
            <p:cNvPr id="7165" name="Szövegdoboz 7164"/>
            <p:cNvSpPr txBox="1"/>
            <p:nvPr/>
          </p:nvSpPr>
          <p:spPr>
            <a:xfrm>
              <a:off x="7899801" y="9267708"/>
              <a:ext cx="741259" cy="221615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hu-HU" sz="1000" dirty="0" smtClean="0">
                  <a:solidFill>
                    <a:srgbClr val="1F497E"/>
                  </a:solidFill>
                </a:rPr>
                <a:t>22.9.2011</a:t>
              </a:r>
              <a:endParaRPr lang="hu-HU" sz="1000" dirty="0">
                <a:solidFill>
                  <a:srgbClr val="1F497E"/>
                </a:solidFill>
              </a:endParaRPr>
            </a:p>
          </p:txBody>
        </p:sp>
      </p:grpSp>
      <p:sp>
        <p:nvSpPr>
          <p:cNvPr id="7169" name="Folyamatábra: Egyesítés 7168"/>
          <p:cNvSpPr/>
          <p:nvPr/>
        </p:nvSpPr>
        <p:spPr>
          <a:xfrm rot="16200000">
            <a:off x="7766451" y="4002893"/>
            <a:ext cx="190500" cy="190500"/>
          </a:xfrm>
          <a:prstGeom prst="flowChartMerge">
            <a:avLst/>
          </a:prstGeom>
          <a:solidFill>
            <a:srgbClr val="00FF00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73" name="Szövegdoboz 7172"/>
          <p:cNvSpPr txBox="1"/>
          <p:nvPr/>
        </p:nvSpPr>
        <p:spPr>
          <a:xfrm>
            <a:off x="7899801" y="3939393"/>
            <a:ext cx="1524000" cy="496033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smtClean="0"/>
              <a:t>Partial surgical resection of acoustic neuroma on the right</a:t>
            </a:r>
            <a:endParaRPr lang="hu-HU" sz="1100"/>
          </a:p>
        </p:txBody>
      </p:sp>
      <p:sp>
        <p:nvSpPr>
          <p:cNvPr id="7175" name="Szövegdoboz 7174"/>
          <p:cNvSpPr txBox="1"/>
          <p:nvPr/>
        </p:nvSpPr>
        <p:spPr>
          <a:xfrm>
            <a:off x="7899801" y="4395704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/>
          <a:p>
            <a:r>
              <a:rPr lang="hu-HU" sz="1000" smtClean="0">
                <a:solidFill>
                  <a:srgbClr val="1F497E"/>
                </a:solidFill>
              </a:rPr>
              <a:t>22.9.2011</a:t>
            </a:r>
            <a:endParaRPr lang="hu-HU" sz="1000">
              <a:solidFill>
                <a:srgbClr val="1F497E"/>
              </a:solidFill>
            </a:endParaRPr>
          </a:p>
        </p:txBody>
      </p:sp>
      <p:grpSp>
        <p:nvGrpSpPr>
          <p:cNvPr id="7421" name="Csoportba foglalás 7420"/>
          <p:cNvGrpSpPr/>
          <p:nvPr/>
        </p:nvGrpSpPr>
        <p:grpSpPr>
          <a:xfrm>
            <a:off x="6690506" y="8842784"/>
            <a:ext cx="1657350" cy="416688"/>
            <a:chOff x="6690506" y="9366900"/>
            <a:chExt cx="1657350" cy="416688"/>
          </a:xfrm>
        </p:grpSpPr>
        <p:sp>
          <p:nvSpPr>
            <p:cNvPr id="7178" name="Folyamatábra: Egyesítés 7177"/>
            <p:cNvSpPr/>
            <p:nvPr/>
          </p:nvSpPr>
          <p:spPr>
            <a:xfrm rot="16200000">
              <a:off x="6690506" y="9483864"/>
              <a:ext cx="190500" cy="190500"/>
            </a:xfrm>
            <a:prstGeom prst="flowChartMerg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82" name="Szövegdoboz 7181"/>
            <p:cNvSpPr txBox="1"/>
            <p:nvPr/>
          </p:nvSpPr>
          <p:spPr>
            <a:xfrm>
              <a:off x="6823856" y="9366900"/>
              <a:ext cx="1524000" cy="228600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hu-HU" sz="1100" dirty="0" smtClean="0"/>
                <a:t>MR</a:t>
              </a:r>
              <a:endParaRPr lang="hu-HU" sz="1100" dirty="0"/>
            </a:p>
          </p:txBody>
        </p:sp>
        <p:sp>
          <p:nvSpPr>
            <p:cNvPr id="7184" name="Szövegdoboz 7183"/>
            <p:cNvSpPr txBox="1"/>
            <p:nvPr/>
          </p:nvSpPr>
          <p:spPr>
            <a:xfrm>
              <a:off x="6823856" y="9554988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hu-HU" sz="1000" dirty="0" smtClean="0">
                  <a:solidFill>
                    <a:srgbClr val="1F497E"/>
                  </a:solidFill>
                </a:rPr>
                <a:t>1.12.2010</a:t>
              </a:r>
              <a:endParaRPr lang="hu-HU" sz="1000" dirty="0">
                <a:solidFill>
                  <a:srgbClr val="1F497E"/>
                </a:solidFill>
              </a:endParaRPr>
            </a:p>
          </p:txBody>
        </p:sp>
      </p:grpSp>
      <p:grpSp>
        <p:nvGrpSpPr>
          <p:cNvPr id="7420" name="Csoportba foglalás 7419"/>
          <p:cNvGrpSpPr/>
          <p:nvPr/>
        </p:nvGrpSpPr>
        <p:grpSpPr>
          <a:xfrm>
            <a:off x="6125179" y="9423160"/>
            <a:ext cx="1657350" cy="416688"/>
            <a:chOff x="6125179" y="9932036"/>
            <a:chExt cx="1657350" cy="416688"/>
          </a:xfrm>
        </p:grpSpPr>
        <p:sp>
          <p:nvSpPr>
            <p:cNvPr id="7188" name="Folyamatábra: Egyesítés 7187"/>
            <p:cNvSpPr/>
            <p:nvPr/>
          </p:nvSpPr>
          <p:spPr>
            <a:xfrm rot="16200000">
              <a:off x="6125179" y="9995536"/>
              <a:ext cx="190500" cy="190500"/>
            </a:xfrm>
            <a:prstGeom prst="flowChartMerg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92" name="Szövegdoboz 7191"/>
            <p:cNvSpPr txBox="1"/>
            <p:nvPr/>
          </p:nvSpPr>
          <p:spPr>
            <a:xfrm>
              <a:off x="6258529" y="9932036"/>
              <a:ext cx="1524000" cy="228600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hu-HU" sz="1100" dirty="0" smtClean="0"/>
                <a:t>MR</a:t>
              </a:r>
              <a:endParaRPr lang="hu-HU" sz="1100" dirty="0"/>
            </a:p>
          </p:txBody>
        </p:sp>
        <p:sp>
          <p:nvSpPr>
            <p:cNvPr id="7194" name="Szövegdoboz 7193"/>
            <p:cNvSpPr txBox="1"/>
            <p:nvPr/>
          </p:nvSpPr>
          <p:spPr>
            <a:xfrm>
              <a:off x="6258529" y="10120124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hu-HU" sz="1000" dirty="0" smtClean="0">
                  <a:solidFill>
                    <a:srgbClr val="1F497E"/>
                  </a:solidFill>
                </a:rPr>
                <a:t>29.6.2010</a:t>
              </a:r>
              <a:endParaRPr lang="hu-HU" sz="1000" dirty="0">
                <a:solidFill>
                  <a:srgbClr val="1F497E"/>
                </a:solidFill>
              </a:endParaRPr>
            </a:p>
          </p:txBody>
        </p:sp>
      </p:grpSp>
      <p:grpSp>
        <p:nvGrpSpPr>
          <p:cNvPr id="7418" name="Csoportba foglalás 7417"/>
          <p:cNvGrpSpPr/>
          <p:nvPr/>
        </p:nvGrpSpPr>
        <p:grpSpPr>
          <a:xfrm>
            <a:off x="5512437" y="9957696"/>
            <a:ext cx="1657350" cy="416688"/>
            <a:chOff x="5512437" y="10451332"/>
            <a:chExt cx="1657350" cy="416688"/>
          </a:xfrm>
        </p:grpSpPr>
        <p:sp>
          <p:nvSpPr>
            <p:cNvPr id="7198" name="Folyamatábra: Egyesítés 7197"/>
            <p:cNvSpPr/>
            <p:nvPr/>
          </p:nvSpPr>
          <p:spPr>
            <a:xfrm rot="16200000">
              <a:off x="5512437" y="10514832"/>
              <a:ext cx="190500" cy="190500"/>
            </a:xfrm>
            <a:prstGeom prst="flowChartMerg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02" name="Szövegdoboz 7201"/>
            <p:cNvSpPr txBox="1"/>
            <p:nvPr/>
          </p:nvSpPr>
          <p:spPr>
            <a:xfrm>
              <a:off x="5645787" y="10451332"/>
              <a:ext cx="1524000" cy="228600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hu-HU" sz="1100" dirty="0" smtClean="0"/>
                <a:t>MR</a:t>
              </a:r>
              <a:endParaRPr lang="hu-HU" sz="1100" dirty="0"/>
            </a:p>
          </p:txBody>
        </p:sp>
        <p:sp>
          <p:nvSpPr>
            <p:cNvPr id="7204" name="Szövegdoboz 7203"/>
            <p:cNvSpPr txBox="1"/>
            <p:nvPr/>
          </p:nvSpPr>
          <p:spPr>
            <a:xfrm>
              <a:off x="5645787" y="10639420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hu-HU" sz="1000" dirty="0" smtClean="0">
                  <a:solidFill>
                    <a:srgbClr val="1F497E"/>
                  </a:solidFill>
                </a:rPr>
                <a:t>12.1.2010</a:t>
              </a:r>
              <a:endParaRPr lang="hu-HU" sz="1000" dirty="0">
                <a:solidFill>
                  <a:srgbClr val="1F497E"/>
                </a:solidFill>
              </a:endParaRPr>
            </a:p>
          </p:txBody>
        </p:sp>
      </p:grpSp>
      <p:sp>
        <p:nvSpPr>
          <p:cNvPr id="7208" name="Folyamatábra: Egyesítés 7207"/>
          <p:cNvSpPr/>
          <p:nvPr/>
        </p:nvSpPr>
        <p:spPr>
          <a:xfrm rot="16200000">
            <a:off x="4615208" y="7269841"/>
            <a:ext cx="190500" cy="190500"/>
          </a:xfrm>
          <a:prstGeom prst="flowChartMerge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12" name="Szövegdoboz 7211"/>
          <p:cNvSpPr txBox="1"/>
          <p:nvPr/>
        </p:nvSpPr>
        <p:spPr>
          <a:xfrm>
            <a:off x="4748558" y="7206341"/>
            <a:ext cx="1524000" cy="360612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/>
              <a:t>Treatment due to </a:t>
            </a:r>
            <a:r>
              <a:rPr lang="hu-HU" sz="1100" dirty="0" err="1"/>
              <a:t>facial</a:t>
            </a:r>
            <a:r>
              <a:rPr lang="hu-HU" sz="1100" dirty="0"/>
              <a:t> </a:t>
            </a:r>
            <a:r>
              <a:rPr lang="hu-HU" sz="1100" dirty="0" err="1"/>
              <a:t>nerve</a:t>
            </a:r>
            <a:r>
              <a:rPr lang="en-US" sz="1100" dirty="0"/>
              <a:t> palsy</a:t>
            </a:r>
            <a:endParaRPr lang="hu-HU" sz="1100" dirty="0"/>
          </a:p>
        </p:txBody>
      </p:sp>
      <p:sp>
        <p:nvSpPr>
          <p:cNvPr id="7214" name="Szövegdoboz 7213"/>
          <p:cNvSpPr txBox="1"/>
          <p:nvPr/>
        </p:nvSpPr>
        <p:spPr>
          <a:xfrm>
            <a:off x="4748558" y="7528540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/>
          <a:p>
            <a:r>
              <a:rPr lang="hu-HU" sz="1000" smtClean="0">
                <a:solidFill>
                  <a:srgbClr val="1F497E"/>
                </a:solidFill>
              </a:rPr>
              <a:t>11.5.2009</a:t>
            </a:r>
            <a:endParaRPr lang="hu-HU" sz="1000">
              <a:solidFill>
                <a:srgbClr val="1F497E"/>
              </a:solidFill>
            </a:endParaRPr>
          </a:p>
        </p:txBody>
      </p:sp>
      <p:sp>
        <p:nvSpPr>
          <p:cNvPr id="7218" name="Folyamatábra: Egyesítés 7217"/>
          <p:cNvSpPr/>
          <p:nvPr/>
        </p:nvSpPr>
        <p:spPr>
          <a:xfrm rot="16200000">
            <a:off x="4436491" y="6501234"/>
            <a:ext cx="190500" cy="1905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22" name="Szövegdoboz 7221"/>
          <p:cNvSpPr txBox="1"/>
          <p:nvPr/>
        </p:nvSpPr>
        <p:spPr>
          <a:xfrm>
            <a:off x="4569841" y="6437734"/>
            <a:ext cx="1524000" cy="360612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hu-HU" sz="1100" dirty="0" err="1" smtClean="0"/>
              <a:t>Audiologycal</a:t>
            </a:r>
            <a:r>
              <a:rPr lang="hu-HU" sz="1100" dirty="0" smtClean="0"/>
              <a:t> </a:t>
            </a:r>
            <a:r>
              <a:rPr lang="hu-HU" sz="1100" dirty="0" err="1" smtClean="0"/>
              <a:t>examination</a:t>
            </a:r>
            <a:endParaRPr lang="hu-HU" sz="1100" dirty="0"/>
          </a:p>
        </p:txBody>
      </p:sp>
      <p:sp>
        <p:nvSpPr>
          <p:cNvPr id="7224" name="Szövegdoboz 7223"/>
          <p:cNvSpPr txBox="1"/>
          <p:nvPr/>
        </p:nvSpPr>
        <p:spPr>
          <a:xfrm>
            <a:off x="4569841" y="6759933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/>
          <a:p>
            <a:r>
              <a:rPr lang="hu-HU" sz="1000" smtClean="0">
                <a:solidFill>
                  <a:srgbClr val="1F497E"/>
                </a:solidFill>
              </a:rPr>
              <a:t>23.3.2009</a:t>
            </a:r>
            <a:endParaRPr lang="hu-HU" sz="1000">
              <a:solidFill>
                <a:srgbClr val="1F497E"/>
              </a:solidFill>
            </a:endParaRPr>
          </a:p>
        </p:txBody>
      </p:sp>
      <p:grpSp>
        <p:nvGrpSpPr>
          <p:cNvPr id="7434" name="Csoportba foglalás 7433"/>
          <p:cNvGrpSpPr/>
          <p:nvPr/>
        </p:nvGrpSpPr>
        <p:grpSpPr>
          <a:xfrm>
            <a:off x="4334367" y="9788598"/>
            <a:ext cx="1657350" cy="416687"/>
            <a:chOff x="4334367" y="7181817"/>
            <a:chExt cx="1657350" cy="416687"/>
          </a:xfrm>
        </p:grpSpPr>
        <p:sp>
          <p:nvSpPr>
            <p:cNvPr id="7228" name="Folyamatábra: Egyesítés 7227"/>
            <p:cNvSpPr/>
            <p:nvPr/>
          </p:nvSpPr>
          <p:spPr>
            <a:xfrm rot="16200000">
              <a:off x="4334367" y="7245317"/>
              <a:ext cx="190500" cy="190500"/>
            </a:xfrm>
            <a:prstGeom prst="flowChartMerg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32" name="Szövegdoboz 7231"/>
            <p:cNvSpPr txBox="1"/>
            <p:nvPr/>
          </p:nvSpPr>
          <p:spPr>
            <a:xfrm>
              <a:off x="4467717" y="7181817"/>
              <a:ext cx="1524000" cy="228600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hu-HU" sz="1100" dirty="0" smtClean="0"/>
                <a:t>CT</a:t>
              </a:r>
              <a:endParaRPr lang="hu-HU" sz="1100" dirty="0"/>
            </a:p>
          </p:txBody>
        </p:sp>
        <p:sp>
          <p:nvSpPr>
            <p:cNvPr id="7234" name="Szövegdoboz 7233"/>
            <p:cNvSpPr txBox="1"/>
            <p:nvPr/>
          </p:nvSpPr>
          <p:spPr>
            <a:xfrm>
              <a:off x="4467717" y="7369904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hu-HU" sz="1000" dirty="0" smtClean="0">
                  <a:solidFill>
                    <a:srgbClr val="1F497E"/>
                  </a:solidFill>
                </a:rPr>
                <a:t>23.2.2009</a:t>
              </a:r>
              <a:endParaRPr lang="hu-HU" sz="1000" dirty="0">
                <a:solidFill>
                  <a:srgbClr val="1F497E"/>
                </a:solidFill>
              </a:endParaRPr>
            </a:p>
          </p:txBody>
        </p:sp>
      </p:grpSp>
      <p:grpSp>
        <p:nvGrpSpPr>
          <p:cNvPr id="7433" name="Csoportba foglalás 7432"/>
          <p:cNvGrpSpPr/>
          <p:nvPr/>
        </p:nvGrpSpPr>
        <p:grpSpPr>
          <a:xfrm>
            <a:off x="3962346" y="10284214"/>
            <a:ext cx="1657350" cy="416688"/>
            <a:chOff x="3962346" y="5931629"/>
            <a:chExt cx="1657350" cy="416688"/>
          </a:xfrm>
        </p:grpSpPr>
        <p:sp>
          <p:nvSpPr>
            <p:cNvPr id="7238" name="Folyamatábra: Egyesítés 7237"/>
            <p:cNvSpPr/>
            <p:nvPr/>
          </p:nvSpPr>
          <p:spPr>
            <a:xfrm rot="16200000">
              <a:off x="3962346" y="5995129"/>
              <a:ext cx="190500" cy="190500"/>
            </a:xfrm>
            <a:prstGeom prst="flowChartMerg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42" name="Szövegdoboz 7241"/>
            <p:cNvSpPr txBox="1"/>
            <p:nvPr/>
          </p:nvSpPr>
          <p:spPr>
            <a:xfrm>
              <a:off x="4095696" y="5931629"/>
              <a:ext cx="1524000" cy="228600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hu-HU" sz="1100" smtClean="0"/>
                <a:t>MR</a:t>
              </a:r>
              <a:endParaRPr lang="hu-HU" sz="1100"/>
            </a:p>
          </p:txBody>
        </p:sp>
        <p:sp>
          <p:nvSpPr>
            <p:cNvPr id="7244" name="Szövegdoboz 7243"/>
            <p:cNvSpPr txBox="1"/>
            <p:nvPr/>
          </p:nvSpPr>
          <p:spPr>
            <a:xfrm>
              <a:off x="4095696" y="6119717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hu-HU" sz="1000" dirty="0" smtClean="0">
                  <a:solidFill>
                    <a:srgbClr val="1F497E"/>
                  </a:solidFill>
                </a:rPr>
                <a:t>13.11.2008</a:t>
              </a:r>
              <a:endParaRPr lang="hu-HU" sz="1000" dirty="0">
                <a:solidFill>
                  <a:srgbClr val="1F497E"/>
                </a:solidFill>
              </a:endParaRPr>
            </a:p>
          </p:txBody>
        </p:sp>
      </p:grpSp>
      <p:sp>
        <p:nvSpPr>
          <p:cNvPr id="7248" name="Folyamatábra: Egyesítés 7247"/>
          <p:cNvSpPr/>
          <p:nvPr/>
        </p:nvSpPr>
        <p:spPr>
          <a:xfrm rot="16200000">
            <a:off x="3831044" y="4945741"/>
            <a:ext cx="190500" cy="190500"/>
          </a:xfrm>
          <a:prstGeom prst="flowChartMerge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52" name="Szövegdoboz 7251"/>
          <p:cNvSpPr txBox="1"/>
          <p:nvPr/>
        </p:nvSpPr>
        <p:spPr>
          <a:xfrm>
            <a:off x="3964394" y="4882241"/>
            <a:ext cx="1524000" cy="360612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/>
              <a:t>Treatment due to </a:t>
            </a:r>
            <a:r>
              <a:rPr lang="hu-HU" sz="1100" dirty="0" err="1"/>
              <a:t>facial</a:t>
            </a:r>
            <a:r>
              <a:rPr lang="hu-HU" sz="1100" dirty="0"/>
              <a:t> </a:t>
            </a:r>
            <a:r>
              <a:rPr lang="hu-HU" sz="1100" dirty="0" err="1"/>
              <a:t>nerve</a:t>
            </a:r>
            <a:r>
              <a:rPr lang="en-US" sz="1100" dirty="0"/>
              <a:t> palsy</a:t>
            </a:r>
            <a:endParaRPr lang="hu-HU" sz="1100" dirty="0"/>
          </a:p>
        </p:txBody>
      </p:sp>
      <p:sp>
        <p:nvSpPr>
          <p:cNvPr id="7254" name="Szövegdoboz 7253"/>
          <p:cNvSpPr txBox="1"/>
          <p:nvPr/>
        </p:nvSpPr>
        <p:spPr>
          <a:xfrm>
            <a:off x="3964394" y="5204440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/>
          <a:p>
            <a:r>
              <a:rPr lang="hu-HU" sz="1000" smtClean="0">
                <a:solidFill>
                  <a:srgbClr val="1F497E"/>
                </a:solidFill>
              </a:rPr>
              <a:t>8.10.2008</a:t>
            </a:r>
            <a:endParaRPr lang="hu-HU" sz="1000">
              <a:solidFill>
                <a:srgbClr val="1F497E"/>
              </a:solidFill>
            </a:endParaRPr>
          </a:p>
        </p:txBody>
      </p:sp>
      <p:grpSp>
        <p:nvGrpSpPr>
          <p:cNvPr id="7428" name="Csoportba foglalás 7427"/>
          <p:cNvGrpSpPr/>
          <p:nvPr/>
        </p:nvGrpSpPr>
        <p:grpSpPr>
          <a:xfrm>
            <a:off x="3397176" y="10657456"/>
            <a:ext cx="1657350" cy="416688"/>
            <a:chOff x="3375135" y="7722329"/>
            <a:chExt cx="1657350" cy="416688"/>
          </a:xfrm>
        </p:grpSpPr>
        <p:sp>
          <p:nvSpPr>
            <p:cNvPr id="7258" name="Folyamatábra: Egyesítés 7257"/>
            <p:cNvSpPr/>
            <p:nvPr/>
          </p:nvSpPr>
          <p:spPr>
            <a:xfrm rot="16200000">
              <a:off x="3375135" y="7785829"/>
              <a:ext cx="190500" cy="190500"/>
            </a:xfrm>
            <a:prstGeom prst="flowChartMerg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62" name="Szövegdoboz 7261"/>
            <p:cNvSpPr txBox="1"/>
            <p:nvPr/>
          </p:nvSpPr>
          <p:spPr>
            <a:xfrm>
              <a:off x="3508485" y="7722329"/>
              <a:ext cx="1524000" cy="228600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hu-HU" sz="1100" smtClean="0"/>
                <a:t>MR</a:t>
              </a:r>
              <a:endParaRPr lang="hu-HU" sz="1100"/>
            </a:p>
          </p:txBody>
        </p:sp>
        <p:sp>
          <p:nvSpPr>
            <p:cNvPr id="7264" name="Szövegdoboz 7263"/>
            <p:cNvSpPr txBox="1"/>
            <p:nvPr/>
          </p:nvSpPr>
          <p:spPr>
            <a:xfrm>
              <a:off x="3508485" y="7910417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hu-HU" sz="1000" smtClean="0">
                  <a:solidFill>
                    <a:srgbClr val="1F497E"/>
                  </a:solidFill>
                </a:rPr>
                <a:t>5.6.2008</a:t>
              </a:r>
              <a:endParaRPr lang="hu-HU" sz="1000">
                <a:solidFill>
                  <a:srgbClr val="1F497E"/>
                </a:solidFill>
              </a:endParaRPr>
            </a:p>
          </p:txBody>
        </p:sp>
      </p:grpSp>
      <p:sp>
        <p:nvSpPr>
          <p:cNvPr id="7268" name="Folyamatábra: Egyesítés 7267"/>
          <p:cNvSpPr/>
          <p:nvPr/>
        </p:nvSpPr>
        <p:spPr>
          <a:xfrm rot="16200000">
            <a:off x="3294895" y="4405228"/>
            <a:ext cx="190500" cy="190500"/>
          </a:xfrm>
          <a:prstGeom prst="flowChartMerge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72" name="Szövegdoboz 7271"/>
          <p:cNvSpPr txBox="1"/>
          <p:nvPr/>
        </p:nvSpPr>
        <p:spPr>
          <a:xfrm>
            <a:off x="3428245" y="4341728"/>
            <a:ext cx="1524000" cy="360612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/>
              <a:t>Treatment due to </a:t>
            </a:r>
            <a:r>
              <a:rPr lang="hu-HU" sz="1100" dirty="0" err="1"/>
              <a:t>facial</a:t>
            </a:r>
            <a:r>
              <a:rPr lang="hu-HU" sz="1100" dirty="0"/>
              <a:t> </a:t>
            </a:r>
            <a:r>
              <a:rPr lang="hu-HU" sz="1100" dirty="0" err="1"/>
              <a:t>nerve</a:t>
            </a:r>
            <a:r>
              <a:rPr lang="en-US" sz="1100" dirty="0"/>
              <a:t> palsy</a:t>
            </a:r>
            <a:endParaRPr lang="hu-HU" sz="1100" dirty="0"/>
          </a:p>
        </p:txBody>
      </p:sp>
      <p:sp>
        <p:nvSpPr>
          <p:cNvPr id="7274" name="Szövegdoboz 7273"/>
          <p:cNvSpPr txBox="1"/>
          <p:nvPr/>
        </p:nvSpPr>
        <p:spPr>
          <a:xfrm>
            <a:off x="3428245" y="4663927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/>
          <a:p>
            <a:r>
              <a:rPr lang="hu-HU" sz="1000" smtClean="0">
                <a:solidFill>
                  <a:srgbClr val="1F497E"/>
                </a:solidFill>
              </a:rPr>
              <a:t>14.5.2008</a:t>
            </a:r>
            <a:endParaRPr lang="hu-HU" sz="1000">
              <a:solidFill>
                <a:srgbClr val="1F497E"/>
              </a:solidFill>
            </a:endParaRPr>
          </a:p>
        </p:txBody>
      </p:sp>
      <p:sp>
        <p:nvSpPr>
          <p:cNvPr id="7278" name="Folyamatábra: Egyesítés 7277"/>
          <p:cNvSpPr/>
          <p:nvPr/>
        </p:nvSpPr>
        <p:spPr>
          <a:xfrm rot="16200000">
            <a:off x="3243833" y="3864715"/>
            <a:ext cx="190500" cy="190500"/>
          </a:xfrm>
          <a:prstGeom prst="flowChartMerge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82" name="Szövegdoboz 7281"/>
          <p:cNvSpPr txBox="1"/>
          <p:nvPr/>
        </p:nvSpPr>
        <p:spPr>
          <a:xfrm>
            <a:off x="3377183" y="3801215"/>
            <a:ext cx="1524000" cy="360612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/>
              <a:t>Treatment due to </a:t>
            </a:r>
            <a:r>
              <a:rPr lang="hu-HU" sz="1100" dirty="0" err="1"/>
              <a:t>facial</a:t>
            </a:r>
            <a:r>
              <a:rPr lang="hu-HU" sz="1100" dirty="0"/>
              <a:t> </a:t>
            </a:r>
            <a:r>
              <a:rPr lang="hu-HU" sz="1100" dirty="0" err="1"/>
              <a:t>nerve</a:t>
            </a:r>
            <a:r>
              <a:rPr lang="en-US" sz="1100" dirty="0"/>
              <a:t> palsy</a:t>
            </a:r>
            <a:endParaRPr lang="hu-HU" sz="1100" dirty="0"/>
          </a:p>
        </p:txBody>
      </p:sp>
      <p:sp>
        <p:nvSpPr>
          <p:cNvPr id="7284" name="Szövegdoboz 7283"/>
          <p:cNvSpPr txBox="1"/>
          <p:nvPr/>
        </p:nvSpPr>
        <p:spPr>
          <a:xfrm>
            <a:off x="3377183" y="4123414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/>
          <a:p>
            <a:r>
              <a:rPr lang="hu-HU" sz="1000" smtClean="0">
                <a:solidFill>
                  <a:srgbClr val="1F497E"/>
                </a:solidFill>
              </a:rPr>
              <a:t>30.4.2008</a:t>
            </a:r>
            <a:endParaRPr lang="hu-HU" sz="1000">
              <a:solidFill>
                <a:srgbClr val="1F497E"/>
              </a:solidFill>
            </a:endParaRPr>
          </a:p>
        </p:txBody>
      </p:sp>
      <p:sp>
        <p:nvSpPr>
          <p:cNvPr id="7288" name="Folyamatábra: Egyesítés 7287"/>
          <p:cNvSpPr/>
          <p:nvPr/>
        </p:nvSpPr>
        <p:spPr>
          <a:xfrm rot="16200000">
            <a:off x="3014055" y="6061817"/>
            <a:ext cx="190500" cy="190500"/>
          </a:xfrm>
          <a:prstGeom prst="flowChartMerge">
            <a:avLst/>
          </a:prstGeom>
          <a:solidFill>
            <a:srgbClr val="00FF00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92" name="Szövegdoboz 7291"/>
          <p:cNvSpPr txBox="1"/>
          <p:nvPr/>
        </p:nvSpPr>
        <p:spPr>
          <a:xfrm>
            <a:off x="3147405" y="5998317"/>
            <a:ext cx="1677840" cy="360612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 smtClean="0"/>
              <a:t>Stereotaxic </a:t>
            </a:r>
            <a:r>
              <a:rPr lang="en-US" sz="1100" dirty="0" err="1" smtClean="0"/>
              <a:t>irradiat</a:t>
            </a:r>
            <a:r>
              <a:rPr lang="hu-HU" sz="1100" dirty="0" smtClean="0"/>
              <a:t>i</a:t>
            </a:r>
            <a:r>
              <a:rPr lang="en-US" sz="1100" dirty="0" smtClean="0"/>
              <a:t>on on the left side (16 </a:t>
            </a:r>
            <a:r>
              <a:rPr lang="en-US" sz="1100" dirty="0" err="1" smtClean="0"/>
              <a:t>Gy</a:t>
            </a:r>
            <a:r>
              <a:rPr lang="en-US" sz="1100" dirty="0" smtClean="0"/>
              <a:t>)</a:t>
            </a:r>
            <a:endParaRPr lang="hu-HU" sz="1100" dirty="0"/>
          </a:p>
        </p:txBody>
      </p:sp>
      <p:sp>
        <p:nvSpPr>
          <p:cNvPr id="7294" name="Szövegdoboz 7293"/>
          <p:cNvSpPr txBox="1"/>
          <p:nvPr/>
        </p:nvSpPr>
        <p:spPr>
          <a:xfrm>
            <a:off x="3147405" y="6320516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/>
          <a:p>
            <a:r>
              <a:rPr lang="hu-HU" sz="1000" smtClean="0">
                <a:solidFill>
                  <a:srgbClr val="1F497E"/>
                </a:solidFill>
              </a:rPr>
              <a:t>27.2.2008</a:t>
            </a:r>
            <a:endParaRPr lang="hu-HU" sz="1000">
              <a:solidFill>
                <a:srgbClr val="1F497E"/>
              </a:solidFill>
            </a:endParaRPr>
          </a:p>
        </p:txBody>
      </p:sp>
      <p:grpSp>
        <p:nvGrpSpPr>
          <p:cNvPr id="7425" name="Csoportba foglalás 7424"/>
          <p:cNvGrpSpPr/>
          <p:nvPr/>
        </p:nvGrpSpPr>
        <p:grpSpPr>
          <a:xfrm>
            <a:off x="9619266" y="8880120"/>
            <a:ext cx="1657350" cy="402976"/>
            <a:chOff x="9619266" y="9396616"/>
            <a:chExt cx="1657350" cy="402976"/>
          </a:xfrm>
        </p:grpSpPr>
        <p:sp>
          <p:nvSpPr>
            <p:cNvPr id="7080" name="Folyamatábra: Egyesítés 7079"/>
            <p:cNvSpPr/>
            <p:nvPr/>
          </p:nvSpPr>
          <p:spPr>
            <a:xfrm rot="16200000">
              <a:off x="9619266" y="9460116"/>
              <a:ext cx="190500" cy="190500"/>
            </a:xfrm>
            <a:prstGeom prst="flowChartMerg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84" name="Szövegdoboz 7083"/>
            <p:cNvSpPr txBox="1"/>
            <p:nvPr/>
          </p:nvSpPr>
          <p:spPr>
            <a:xfrm>
              <a:off x="9752616" y="9396616"/>
              <a:ext cx="1524000" cy="228600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hu-HU" sz="1100" smtClean="0"/>
                <a:t>MR</a:t>
              </a:r>
              <a:endParaRPr lang="hu-HU" sz="1100"/>
            </a:p>
          </p:txBody>
        </p:sp>
        <p:sp>
          <p:nvSpPr>
            <p:cNvPr id="7086" name="Szövegdoboz 7085"/>
            <p:cNvSpPr txBox="1"/>
            <p:nvPr/>
          </p:nvSpPr>
          <p:spPr>
            <a:xfrm>
              <a:off x="9752616" y="9570992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hu-HU" sz="1000" dirty="0" smtClean="0">
                  <a:solidFill>
                    <a:srgbClr val="1F497E"/>
                  </a:solidFill>
                </a:rPr>
                <a:t>11.2.2013</a:t>
              </a:r>
              <a:endParaRPr lang="hu-HU" sz="1000" dirty="0">
                <a:solidFill>
                  <a:srgbClr val="1F497E"/>
                </a:solidFill>
              </a:endParaRPr>
            </a:p>
          </p:txBody>
        </p:sp>
      </p:grpSp>
      <p:grpSp>
        <p:nvGrpSpPr>
          <p:cNvPr id="7426" name="Csoportba foglalás 7425"/>
          <p:cNvGrpSpPr/>
          <p:nvPr/>
        </p:nvGrpSpPr>
        <p:grpSpPr>
          <a:xfrm>
            <a:off x="2930168" y="9757556"/>
            <a:ext cx="1657350" cy="416688"/>
            <a:chOff x="2930168" y="10258812"/>
            <a:chExt cx="1657350" cy="416688"/>
          </a:xfrm>
        </p:grpSpPr>
        <p:sp>
          <p:nvSpPr>
            <p:cNvPr id="7298" name="Folyamatábra: Egyesítés 7297"/>
            <p:cNvSpPr/>
            <p:nvPr/>
          </p:nvSpPr>
          <p:spPr>
            <a:xfrm rot="16200000">
              <a:off x="2930168" y="10322312"/>
              <a:ext cx="190500" cy="190500"/>
            </a:xfrm>
            <a:prstGeom prst="flowChartMerg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02" name="Szövegdoboz 7301"/>
            <p:cNvSpPr txBox="1"/>
            <p:nvPr/>
          </p:nvSpPr>
          <p:spPr>
            <a:xfrm>
              <a:off x="3063518" y="10258812"/>
              <a:ext cx="1524000" cy="228600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hu-HU" sz="1100" dirty="0" smtClean="0"/>
                <a:t>MR</a:t>
              </a:r>
              <a:endParaRPr lang="hu-HU" sz="1100" dirty="0"/>
            </a:p>
          </p:txBody>
        </p:sp>
        <p:sp>
          <p:nvSpPr>
            <p:cNvPr id="7304" name="Szövegdoboz 7303"/>
            <p:cNvSpPr txBox="1"/>
            <p:nvPr/>
          </p:nvSpPr>
          <p:spPr>
            <a:xfrm>
              <a:off x="3063518" y="10446900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hu-HU" sz="1000" smtClean="0">
                  <a:solidFill>
                    <a:srgbClr val="1F497E"/>
                  </a:solidFill>
                </a:rPr>
                <a:t>4.2.2008</a:t>
              </a:r>
              <a:endParaRPr lang="hu-HU" sz="1000">
                <a:solidFill>
                  <a:srgbClr val="1F497E"/>
                </a:solidFill>
              </a:endParaRPr>
            </a:p>
          </p:txBody>
        </p:sp>
      </p:grpSp>
      <p:sp>
        <p:nvSpPr>
          <p:cNvPr id="7308" name="Folyamatábra: Egyesítés 7307"/>
          <p:cNvSpPr/>
          <p:nvPr/>
        </p:nvSpPr>
        <p:spPr>
          <a:xfrm rot="16200000">
            <a:off x="2652975" y="3324202"/>
            <a:ext cx="190500" cy="190500"/>
          </a:xfrm>
          <a:prstGeom prst="flowChartMerge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12" name="Szövegdoboz 7311"/>
          <p:cNvSpPr txBox="1"/>
          <p:nvPr/>
        </p:nvSpPr>
        <p:spPr>
          <a:xfrm>
            <a:off x="2786325" y="3260702"/>
            <a:ext cx="1524000" cy="360612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 smtClean="0"/>
              <a:t>Treatment due to </a:t>
            </a:r>
            <a:r>
              <a:rPr lang="hu-HU" sz="1100" dirty="0" err="1" smtClean="0"/>
              <a:t>facial</a:t>
            </a:r>
            <a:r>
              <a:rPr lang="hu-HU" sz="1100" dirty="0" smtClean="0"/>
              <a:t> </a:t>
            </a:r>
            <a:r>
              <a:rPr lang="hu-HU" sz="1100" dirty="0" err="1" smtClean="0"/>
              <a:t>nerve</a:t>
            </a:r>
            <a:r>
              <a:rPr lang="en-US" sz="1100" dirty="0" smtClean="0"/>
              <a:t> palsy</a:t>
            </a:r>
            <a:endParaRPr lang="hu-HU" sz="1100" dirty="0"/>
          </a:p>
        </p:txBody>
      </p:sp>
      <p:sp>
        <p:nvSpPr>
          <p:cNvPr id="7314" name="Szövegdoboz 7313"/>
          <p:cNvSpPr txBox="1"/>
          <p:nvPr/>
        </p:nvSpPr>
        <p:spPr>
          <a:xfrm>
            <a:off x="2786325" y="3582901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/>
          <a:p>
            <a:r>
              <a:rPr lang="hu-HU" sz="1000" smtClean="0">
                <a:solidFill>
                  <a:srgbClr val="1F497E"/>
                </a:solidFill>
              </a:rPr>
              <a:t>20.11.2007</a:t>
            </a:r>
            <a:endParaRPr lang="hu-HU" sz="1000">
              <a:solidFill>
                <a:srgbClr val="1F497E"/>
              </a:solidFill>
            </a:endParaRPr>
          </a:p>
        </p:txBody>
      </p:sp>
      <p:sp>
        <p:nvSpPr>
          <p:cNvPr id="7318" name="Folyamatábra: Egyesítés 7317"/>
          <p:cNvSpPr/>
          <p:nvPr/>
        </p:nvSpPr>
        <p:spPr>
          <a:xfrm rot="16200000">
            <a:off x="2528968" y="5387193"/>
            <a:ext cx="190500" cy="190500"/>
          </a:xfrm>
          <a:prstGeom prst="flowChartMerge">
            <a:avLst/>
          </a:prstGeom>
          <a:solidFill>
            <a:srgbClr val="00FF00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22" name="Szövegdoboz 7321"/>
          <p:cNvSpPr txBox="1"/>
          <p:nvPr/>
        </p:nvSpPr>
        <p:spPr>
          <a:xfrm>
            <a:off x="2662317" y="5323694"/>
            <a:ext cx="1608167" cy="360612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 smtClean="0"/>
              <a:t>Stereotaxic </a:t>
            </a:r>
            <a:r>
              <a:rPr lang="en-US" sz="1100" dirty="0" err="1" smtClean="0"/>
              <a:t>irradiat</a:t>
            </a:r>
            <a:r>
              <a:rPr lang="hu-HU" sz="1100" dirty="0" smtClean="0"/>
              <a:t>i</a:t>
            </a:r>
            <a:r>
              <a:rPr lang="en-US" sz="1100" dirty="0" smtClean="0"/>
              <a:t>on on the right side (14 </a:t>
            </a:r>
            <a:r>
              <a:rPr lang="en-US" sz="1100" dirty="0" err="1" smtClean="0"/>
              <a:t>Gy</a:t>
            </a:r>
            <a:r>
              <a:rPr lang="en-US" sz="1100" dirty="0" smtClean="0"/>
              <a:t>)</a:t>
            </a:r>
            <a:endParaRPr lang="hu-HU" sz="1100" dirty="0"/>
          </a:p>
        </p:txBody>
      </p:sp>
      <p:sp>
        <p:nvSpPr>
          <p:cNvPr id="7324" name="Szövegdoboz 7323"/>
          <p:cNvSpPr txBox="1"/>
          <p:nvPr/>
        </p:nvSpPr>
        <p:spPr>
          <a:xfrm>
            <a:off x="2662318" y="5652964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/>
          <a:p>
            <a:r>
              <a:rPr lang="hu-HU" sz="1000" dirty="0" smtClean="0">
                <a:solidFill>
                  <a:srgbClr val="1F497E"/>
                </a:solidFill>
              </a:rPr>
              <a:t>17.10.2007</a:t>
            </a:r>
            <a:endParaRPr lang="hu-HU" sz="1000" dirty="0">
              <a:solidFill>
                <a:srgbClr val="1F497E"/>
              </a:solidFill>
            </a:endParaRPr>
          </a:p>
        </p:txBody>
      </p:sp>
      <p:grpSp>
        <p:nvGrpSpPr>
          <p:cNvPr id="7429" name="Csoportba foglalás 7428"/>
          <p:cNvGrpSpPr/>
          <p:nvPr/>
        </p:nvGrpSpPr>
        <p:grpSpPr>
          <a:xfrm>
            <a:off x="2470611" y="10196008"/>
            <a:ext cx="792534" cy="353500"/>
            <a:chOff x="2470611" y="7722329"/>
            <a:chExt cx="792534" cy="353500"/>
          </a:xfrm>
        </p:grpSpPr>
        <p:sp>
          <p:nvSpPr>
            <p:cNvPr id="7328" name="Folyamatábra: Egyesítés 7327"/>
            <p:cNvSpPr/>
            <p:nvPr/>
          </p:nvSpPr>
          <p:spPr>
            <a:xfrm rot="16200000">
              <a:off x="2470611" y="7785829"/>
              <a:ext cx="190500" cy="190500"/>
            </a:xfrm>
            <a:prstGeom prst="flowChartMerg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32" name="Szövegdoboz 7331"/>
            <p:cNvSpPr txBox="1"/>
            <p:nvPr/>
          </p:nvSpPr>
          <p:spPr>
            <a:xfrm>
              <a:off x="2603961" y="7722329"/>
              <a:ext cx="516707" cy="225190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hu-HU" sz="1100" dirty="0" smtClean="0"/>
                <a:t>MR</a:t>
              </a:r>
              <a:endParaRPr lang="hu-HU" sz="1100" dirty="0"/>
            </a:p>
          </p:txBody>
        </p:sp>
        <p:sp>
          <p:nvSpPr>
            <p:cNvPr id="7334" name="Szövegdoboz 7333"/>
            <p:cNvSpPr txBox="1"/>
            <p:nvPr/>
          </p:nvSpPr>
          <p:spPr>
            <a:xfrm>
              <a:off x="2603961" y="7910417"/>
              <a:ext cx="659184" cy="165412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hu-HU" sz="1000" dirty="0" smtClean="0">
                  <a:solidFill>
                    <a:srgbClr val="1F497E"/>
                  </a:solidFill>
                </a:rPr>
                <a:t>1.10.2007</a:t>
              </a:r>
              <a:endParaRPr lang="hu-HU" sz="1000" dirty="0">
                <a:solidFill>
                  <a:srgbClr val="1F497E"/>
                </a:solidFill>
              </a:endParaRPr>
            </a:p>
          </p:txBody>
        </p:sp>
      </p:grpSp>
      <p:sp>
        <p:nvSpPr>
          <p:cNvPr id="7338" name="Folyamatábra: Egyesítés 7337"/>
          <p:cNvSpPr/>
          <p:nvPr/>
        </p:nvSpPr>
        <p:spPr>
          <a:xfrm rot="16200000">
            <a:off x="2448728" y="4846680"/>
            <a:ext cx="190500" cy="190500"/>
          </a:xfrm>
          <a:prstGeom prst="flowChartMerge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42" name="Szövegdoboz 7341"/>
          <p:cNvSpPr txBox="1"/>
          <p:nvPr/>
        </p:nvSpPr>
        <p:spPr>
          <a:xfrm>
            <a:off x="2582078" y="4783180"/>
            <a:ext cx="1524000" cy="360612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/>
              <a:t>Treatment due to </a:t>
            </a:r>
            <a:r>
              <a:rPr lang="hu-HU" sz="1100" dirty="0" err="1"/>
              <a:t>facial</a:t>
            </a:r>
            <a:r>
              <a:rPr lang="hu-HU" sz="1100" dirty="0"/>
              <a:t> </a:t>
            </a:r>
            <a:r>
              <a:rPr lang="hu-HU" sz="1100" dirty="0" err="1"/>
              <a:t>nerve</a:t>
            </a:r>
            <a:r>
              <a:rPr lang="en-US" sz="1100" dirty="0"/>
              <a:t> palsy</a:t>
            </a:r>
            <a:endParaRPr lang="hu-HU" sz="1100" dirty="0"/>
          </a:p>
        </p:txBody>
      </p:sp>
      <p:sp>
        <p:nvSpPr>
          <p:cNvPr id="7344" name="Szövegdoboz 7343"/>
          <p:cNvSpPr txBox="1"/>
          <p:nvPr/>
        </p:nvSpPr>
        <p:spPr>
          <a:xfrm>
            <a:off x="2582078" y="5105379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/>
          <a:p>
            <a:r>
              <a:rPr lang="hu-HU" sz="1000" smtClean="0">
                <a:solidFill>
                  <a:srgbClr val="1F497E"/>
                </a:solidFill>
              </a:rPr>
              <a:t>25.9.2007</a:t>
            </a:r>
            <a:endParaRPr lang="hu-HU" sz="1000">
              <a:solidFill>
                <a:srgbClr val="1F497E"/>
              </a:solidFill>
            </a:endParaRPr>
          </a:p>
        </p:txBody>
      </p:sp>
      <p:grpSp>
        <p:nvGrpSpPr>
          <p:cNvPr id="7431" name="Csoportba foglalás 7430"/>
          <p:cNvGrpSpPr/>
          <p:nvPr/>
        </p:nvGrpSpPr>
        <p:grpSpPr>
          <a:xfrm>
            <a:off x="1259716" y="8883672"/>
            <a:ext cx="1044640" cy="416688"/>
            <a:chOff x="1259716" y="9402074"/>
            <a:chExt cx="1044640" cy="416688"/>
          </a:xfrm>
        </p:grpSpPr>
        <p:sp>
          <p:nvSpPr>
            <p:cNvPr id="7347" name="Folyamatábra: Egyesítés 7346"/>
            <p:cNvSpPr/>
            <p:nvPr/>
          </p:nvSpPr>
          <p:spPr>
            <a:xfrm rot="16200000">
              <a:off x="1259716" y="9465574"/>
              <a:ext cx="190500" cy="190500"/>
            </a:xfrm>
            <a:prstGeom prst="flowChartMerg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51" name="Szövegdoboz 7350"/>
            <p:cNvSpPr txBox="1"/>
            <p:nvPr/>
          </p:nvSpPr>
          <p:spPr>
            <a:xfrm>
              <a:off x="1393066" y="9402074"/>
              <a:ext cx="762000" cy="225190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hu-HU" sz="1100" dirty="0" smtClean="0"/>
                <a:t>MR</a:t>
              </a:r>
              <a:endParaRPr lang="hu-HU" sz="1100" dirty="0"/>
            </a:p>
          </p:txBody>
        </p:sp>
        <p:sp>
          <p:nvSpPr>
            <p:cNvPr id="7353" name="Szövegdoboz 7352"/>
            <p:cNvSpPr txBox="1"/>
            <p:nvPr/>
          </p:nvSpPr>
          <p:spPr>
            <a:xfrm>
              <a:off x="1393066" y="9590162"/>
              <a:ext cx="91129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hu-HU" sz="1000" dirty="0" smtClean="0">
                  <a:solidFill>
                    <a:srgbClr val="1F497E"/>
                  </a:solidFill>
                </a:rPr>
                <a:t>3.11.2006</a:t>
              </a:r>
              <a:endParaRPr lang="hu-HU" sz="1000" dirty="0">
                <a:solidFill>
                  <a:srgbClr val="1F497E"/>
                </a:solidFill>
              </a:endParaRPr>
            </a:p>
          </p:txBody>
        </p:sp>
      </p:grpSp>
      <p:sp>
        <p:nvSpPr>
          <p:cNvPr id="7357" name="Folyamatábra: Egyesítés 7356"/>
          <p:cNvSpPr/>
          <p:nvPr/>
        </p:nvSpPr>
        <p:spPr>
          <a:xfrm rot="16200000">
            <a:off x="1077353" y="6945229"/>
            <a:ext cx="190500" cy="190500"/>
          </a:xfrm>
          <a:prstGeom prst="flowChartMerge">
            <a:avLst/>
          </a:prstGeom>
          <a:solidFill>
            <a:srgbClr val="00FF00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61" name="Szövegdoboz 7360"/>
          <p:cNvSpPr txBox="1"/>
          <p:nvPr/>
        </p:nvSpPr>
        <p:spPr>
          <a:xfrm>
            <a:off x="1210703" y="6881729"/>
            <a:ext cx="1524000" cy="496033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smtClean="0"/>
              <a:t>Partial surgical resection of acoustic neuroma on the left</a:t>
            </a:r>
            <a:endParaRPr lang="hu-HU" sz="1100"/>
          </a:p>
        </p:txBody>
      </p:sp>
      <p:sp>
        <p:nvSpPr>
          <p:cNvPr id="7363" name="Szövegdoboz 7362"/>
          <p:cNvSpPr txBox="1"/>
          <p:nvPr/>
        </p:nvSpPr>
        <p:spPr>
          <a:xfrm>
            <a:off x="1210703" y="7338041"/>
            <a:ext cx="1206275" cy="218312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/>
          <a:p>
            <a:r>
              <a:rPr lang="hu-HU" sz="1000" smtClean="0">
                <a:solidFill>
                  <a:srgbClr val="1F497E"/>
                </a:solidFill>
              </a:rPr>
              <a:t>14.9.2006</a:t>
            </a:r>
            <a:endParaRPr lang="hu-HU" sz="1000">
              <a:solidFill>
                <a:srgbClr val="1F497E"/>
              </a:solidFill>
            </a:endParaRPr>
          </a:p>
        </p:txBody>
      </p:sp>
      <p:sp>
        <p:nvSpPr>
          <p:cNvPr id="7367" name="Folyamatábra: Egyesítés 7366"/>
          <p:cNvSpPr/>
          <p:nvPr/>
        </p:nvSpPr>
        <p:spPr>
          <a:xfrm rot="16200000">
            <a:off x="1062764" y="6411829"/>
            <a:ext cx="190500" cy="1905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71" name="Szövegdoboz 7370"/>
          <p:cNvSpPr txBox="1"/>
          <p:nvPr/>
        </p:nvSpPr>
        <p:spPr>
          <a:xfrm>
            <a:off x="1196114" y="6348329"/>
            <a:ext cx="1524000" cy="360612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hu-HU" sz="1100" smtClean="0"/>
              <a:t>Audiologycal examination</a:t>
            </a:r>
            <a:endParaRPr lang="hu-HU" sz="1100"/>
          </a:p>
        </p:txBody>
      </p:sp>
      <p:sp>
        <p:nvSpPr>
          <p:cNvPr id="7373" name="Szövegdoboz 7372"/>
          <p:cNvSpPr txBox="1"/>
          <p:nvPr/>
        </p:nvSpPr>
        <p:spPr>
          <a:xfrm>
            <a:off x="1196114" y="6670528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/>
          <a:p>
            <a:r>
              <a:rPr lang="hu-HU" sz="1000" smtClean="0">
                <a:solidFill>
                  <a:srgbClr val="1F497E"/>
                </a:solidFill>
              </a:rPr>
              <a:t>10.9.2006</a:t>
            </a:r>
            <a:endParaRPr lang="hu-HU" sz="1000">
              <a:solidFill>
                <a:srgbClr val="1F497E"/>
              </a:solidFill>
            </a:endParaRPr>
          </a:p>
        </p:txBody>
      </p:sp>
      <p:grpSp>
        <p:nvGrpSpPr>
          <p:cNvPr id="7432" name="Csoportba foglalás 7431"/>
          <p:cNvGrpSpPr/>
          <p:nvPr/>
        </p:nvGrpSpPr>
        <p:grpSpPr>
          <a:xfrm>
            <a:off x="994329" y="10357482"/>
            <a:ext cx="1657350" cy="684912"/>
            <a:chOff x="1051822" y="6182581"/>
            <a:chExt cx="1657350" cy="684912"/>
          </a:xfrm>
        </p:grpSpPr>
        <p:sp>
          <p:nvSpPr>
            <p:cNvPr id="7377" name="Folyamatábra: Egyesítés 7376"/>
            <p:cNvSpPr/>
            <p:nvPr/>
          </p:nvSpPr>
          <p:spPr>
            <a:xfrm rot="16200000">
              <a:off x="1051822" y="6246081"/>
              <a:ext cx="190500" cy="190500"/>
            </a:xfrm>
            <a:prstGeom prst="flowChartMerg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81" name="Szövegdoboz 7380"/>
            <p:cNvSpPr txBox="1"/>
            <p:nvPr/>
          </p:nvSpPr>
          <p:spPr>
            <a:xfrm>
              <a:off x="1185172" y="6182581"/>
              <a:ext cx="1524000" cy="496033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100" dirty="0" smtClean="0"/>
                <a:t>First MR: "enormous bilateral acoustic neuromas"</a:t>
              </a:r>
              <a:endParaRPr lang="hu-HU" sz="1100" dirty="0"/>
            </a:p>
          </p:txBody>
        </p:sp>
        <p:sp>
          <p:nvSpPr>
            <p:cNvPr id="7383" name="Szövegdoboz 7382"/>
            <p:cNvSpPr txBox="1"/>
            <p:nvPr/>
          </p:nvSpPr>
          <p:spPr>
            <a:xfrm>
              <a:off x="1185172" y="6638893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hu-HU" sz="1000" dirty="0" smtClean="0">
                  <a:solidFill>
                    <a:srgbClr val="1F497E"/>
                  </a:solidFill>
                </a:rPr>
                <a:t>7.9.2006</a:t>
              </a:r>
              <a:endParaRPr lang="hu-HU" sz="1000" dirty="0">
                <a:solidFill>
                  <a:srgbClr val="1F497E"/>
                </a:solidFill>
              </a:endParaRPr>
            </a:p>
          </p:txBody>
        </p:sp>
      </p:grpSp>
      <p:sp>
        <p:nvSpPr>
          <p:cNvPr id="7387" name="Folyamatábra: Egyesítés 7386"/>
          <p:cNvSpPr/>
          <p:nvPr/>
        </p:nvSpPr>
        <p:spPr>
          <a:xfrm rot="16200000">
            <a:off x="1040880" y="5062582"/>
            <a:ext cx="190500" cy="1905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91" name="Szövegdoboz 7390"/>
          <p:cNvSpPr txBox="1"/>
          <p:nvPr/>
        </p:nvSpPr>
        <p:spPr>
          <a:xfrm>
            <a:off x="1174230" y="4999082"/>
            <a:ext cx="1524000" cy="360612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smtClean="0"/>
              <a:t>EABR, SSEP, nerve conduction speed</a:t>
            </a:r>
            <a:endParaRPr lang="hu-HU" sz="1100"/>
          </a:p>
        </p:txBody>
      </p:sp>
      <p:sp>
        <p:nvSpPr>
          <p:cNvPr id="7393" name="Szövegdoboz 7392"/>
          <p:cNvSpPr txBox="1"/>
          <p:nvPr/>
        </p:nvSpPr>
        <p:spPr>
          <a:xfrm>
            <a:off x="1174230" y="5321280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/>
          <a:p>
            <a:r>
              <a:rPr lang="hu-HU" sz="1000" smtClean="0">
                <a:solidFill>
                  <a:srgbClr val="1F497E"/>
                </a:solidFill>
              </a:rPr>
              <a:t>4.9.2006</a:t>
            </a:r>
            <a:endParaRPr lang="hu-HU" sz="1000">
              <a:solidFill>
                <a:srgbClr val="1F497E"/>
              </a:solidFill>
            </a:endParaRPr>
          </a:p>
        </p:txBody>
      </p:sp>
      <p:sp>
        <p:nvSpPr>
          <p:cNvPr id="7397" name="Folyamatábra: Egyesítés 7396"/>
          <p:cNvSpPr/>
          <p:nvPr/>
        </p:nvSpPr>
        <p:spPr>
          <a:xfrm rot="16200000">
            <a:off x="1029938" y="4253845"/>
            <a:ext cx="190500" cy="190500"/>
          </a:xfrm>
          <a:prstGeom prst="flowChartMerg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01" name="Szövegdoboz 7400"/>
          <p:cNvSpPr txBox="1"/>
          <p:nvPr/>
        </p:nvSpPr>
        <p:spPr>
          <a:xfrm>
            <a:off x="1163288" y="4190345"/>
            <a:ext cx="1524000" cy="631455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smtClean="0"/>
              <a:t>Patient's condition became very bad (severe headache, vomiting), hospitalized</a:t>
            </a:r>
            <a:endParaRPr lang="hu-HU" sz="1100"/>
          </a:p>
        </p:txBody>
      </p:sp>
      <p:sp>
        <p:nvSpPr>
          <p:cNvPr id="7403" name="Szövegdoboz 7402"/>
          <p:cNvSpPr txBox="1"/>
          <p:nvPr/>
        </p:nvSpPr>
        <p:spPr>
          <a:xfrm>
            <a:off x="1163288" y="4780768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/>
          <a:p>
            <a:r>
              <a:rPr lang="hu-HU" sz="1000" smtClean="0">
                <a:solidFill>
                  <a:srgbClr val="1F497E"/>
                </a:solidFill>
              </a:rPr>
              <a:t>1.9.2006</a:t>
            </a:r>
            <a:endParaRPr lang="hu-HU" sz="1000">
              <a:solidFill>
                <a:srgbClr val="1F497E"/>
              </a:solidFill>
            </a:endParaRPr>
          </a:p>
        </p:txBody>
      </p:sp>
      <p:sp>
        <p:nvSpPr>
          <p:cNvPr id="7407" name="Folyamatábra: Egyesítés 7406"/>
          <p:cNvSpPr/>
          <p:nvPr/>
        </p:nvSpPr>
        <p:spPr>
          <a:xfrm rot="16200000">
            <a:off x="358840" y="3579221"/>
            <a:ext cx="190500" cy="190500"/>
          </a:xfrm>
          <a:prstGeom prst="flowChartMerg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11" name="Szövegdoboz 7410"/>
          <p:cNvSpPr txBox="1"/>
          <p:nvPr/>
        </p:nvSpPr>
        <p:spPr>
          <a:xfrm>
            <a:off x="492190" y="3515721"/>
            <a:ext cx="1524000" cy="360612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smtClean="0"/>
              <a:t>Patient's condition begins to deteriorate </a:t>
            </a:r>
            <a:endParaRPr lang="hu-HU" sz="1100"/>
          </a:p>
        </p:txBody>
      </p:sp>
      <p:sp>
        <p:nvSpPr>
          <p:cNvPr id="7413" name="Szövegdoboz 7412"/>
          <p:cNvSpPr txBox="1"/>
          <p:nvPr/>
        </p:nvSpPr>
        <p:spPr>
          <a:xfrm>
            <a:off x="492190" y="3837920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/>
          <a:p>
            <a:r>
              <a:rPr lang="hu-HU" sz="1000" smtClean="0">
                <a:solidFill>
                  <a:srgbClr val="1F497E"/>
                </a:solidFill>
              </a:rPr>
              <a:t>1.3.2006</a:t>
            </a:r>
            <a:endParaRPr lang="hu-HU" sz="1000">
              <a:solidFill>
                <a:srgbClr val="1F497E"/>
              </a:solidFill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77313"/>
              </p:ext>
            </p:extLst>
          </p:nvPr>
        </p:nvGraphicFramePr>
        <p:xfrm>
          <a:off x="139626" y="12241312"/>
          <a:ext cx="14147879" cy="13141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495"/>
                <a:gridCol w="3349495"/>
                <a:gridCol w="3349495"/>
                <a:gridCol w="3349495"/>
                <a:gridCol w="749899"/>
              </a:tblGrid>
              <a:tr h="792078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2006</a:t>
                      </a:r>
                      <a:endParaRPr lang="hu-H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2008</a:t>
                      </a:r>
                      <a:endParaRPr lang="hu-H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2010</a:t>
                      </a:r>
                      <a:endParaRPr lang="hu-H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2012</a:t>
                      </a:r>
                      <a:endParaRPr lang="hu-H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08734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2006</a:t>
                      </a:r>
                      <a:endParaRPr lang="hu-HU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08734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View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from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posterior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to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anterior</a:t>
                      </a:r>
                      <a:endParaRPr lang="hu-HU" dirty="0"/>
                    </a:p>
                  </a:txBody>
                  <a:tcPr anchor="ctr"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2008</a:t>
                      </a:r>
                      <a:endParaRPr lang="hu-HU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08734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2010</a:t>
                      </a:r>
                      <a:endParaRPr lang="hu-HU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08734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 err="1" smtClean="0"/>
                        <a:t>View</a:t>
                      </a:r>
                      <a:r>
                        <a:rPr lang="hu-HU" sz="3600" dirty="0" smtClean="0"/>
                        <a:t> </a:t>
                      </a:r>
                      <a:r>
                        <a:rPr lang="hu-HU" sz="3600" dirty="0" err="1" smtClean="0"/>
                        <a:t>from</a:t>
                      </a:r>
                      <a:r>
                        <a:rPr lang="hu-HU" sz="3600" dirty="0" smtClean="0"/>
                        <a:t> </a:t>
                      </a:r>
                      <a:r>
                        <a:rPr lang="hu-HU" sz="3600" dirty="0" err="1" smtClean="0"/>
                        <a:t>superior</a:t>
                      </a:r>
                      <a:r>
                        <a:rPr lang="hu-HU" sz="3600" dirty="0" smtClean="0"/>
                        <a:t> </a:t>
                      </a:r>
                      <a:r>
                        <a:rPr lang="hu-HU" sz="3600" dirty="0" err="1" smtClean="0"/>
                        <a:t>anterior</a:t>
                      </a:r>
                      <a:r>
                        <a:rPr lang="hu-HU" sz="3600" dirty="0" smtClean="0"/>
                        <a:t> </a:t>
                      </a:r>
                      <a:r>
                        <a:rPr lang="hu-HU" sz="3600" dirty="0" err="1" smtClean="0"/>
                        <a:t>to</a:t>
                      </a:r>
                      <a:r>
                        <a:rPr lang="hu-HU" sz="3600" dirty="0" smtClean="0"/>
                        <a:t> </a:t>
                      </a:r>
                      <a:r>
                        <a:rPr lang="hu-HU" sz="3600" dirty="0" err="1" smtClean="0"/>
                        <a:t>inferior</a:t>
                      </a:r>
                      <a:r>
                        <a:rPr lang="hu-HU" sz="3600" dirty="0" smtClean="0"/>
                        <a:t> </a:t>
                      </a:r>
                      <a:r>
                        <a:rPr lang="hu-HU" sz="3600" dirty="0" err="1" smtClean="0"/>
                        <a:t>posterior</a:t>
                      </a:r>
                      <a:endParaRPr lang="hu-HU" sz="3600" dirty="0"/>
                    </a:p>
                  </a:txBody>
                  <a:tcPr anchor="ctr"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2012</a:t>
                      </a:r>
                      <a:endParaRPr lang="hu-HU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100000">
                          <a:srgbClr val="FFC000">
                            <a:alpha val="30000"/>
                          </a:srgbClr>
                        </a:gs>
                        <a:gs pos="0">
                          <a:srgbClr val="FFC000">
                            <a:alpha val="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pSp>
        <p:nvGrpSpPr>
          <p:cNvPr id="30" name="Csoportba foglalás 29"/>
          <p:cNvGrpSpPr/>
          <p:nvPr/>
        </p:nvGrpSpPr>
        <p:grpSpPr>
          <a:xfrm>
            <a:off x="200248" y="13083506"/>
            <a:ext cx="13312928" cy="12232930"/>
            <a:chOff x="200248" y="12075394"/>
            <a:chExt cx="13312928" cy="12232930"/>
          </a:xfrm>
        </p:grpSpPr>
        <p:pic>
          <p:nvPicPr>
            <p:cNvPr id="174" name="Kép 1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48" y="12075394"/>
              <a:ext cx="3180372" cy="2931218"/>
            </a:xfrm>
            <a:prstGeom prst="rect">
              <a:avLst/>
            </a:prstGeom>
          </p:spPr>
        </p:pic>
        <p:pic>
          <p:nvPicPr>
            <p:cNvPr id="175" name="Kép 1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55" y="15183072"/>
              <a:ext cx="3183670" cy="2930400"/>
            </a:xfrm>
            <a:prstGeom prst="rect">
              <a:avLst/>
            </a:prstGeom>
          </p:spPr>
        </p:pic>
        <p:pic>
          <p:nvPicPr>
            <p:cNvPr id="176" name="Kép 1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70" y="18259944"/>
              <a:ext cx="3189035" cy="2937600"/>
            </a:xfrm>
            <a:prstGeom prst="rect">
              <a:avLst/>
            </a:prstGeom>
          </p:spPr>
        </p:pic>
        <p:pic>
          <p:nvPicPr>
            <p:cNvPr id="180" name="Kép 1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33" y="21313574"/>
              <a:ext cx="3189214" cy="2937600"/>
            </a:xfrm>
            <a:prstGeom prst="rect">
              <a:avLst/>
            </a:prstGeom>
          </p:spPr>
        </p:pic>
        <p:pic>
          <p:nvPicPr>
            <p:cNvPr id="1026" name="Picture 2" descr="D:\slicer-data\szekely.nora-2.old.ac.n-brainst.impl.jelolt\models-all\1.sor\2010-201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9646" y="21320774"/>
              <a:ext cx="3172685" cy="2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slicer-data\szekely.nora-2.old.ac.n-brainst.impl.jelolt\models-all\1.sor\2008-201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93" y="18259944"/>
              <a:ext cx="3172513" cy="2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:\slicer-data\szekely.nora-2.old.ac.n-brainst.impl.jelolt\models-all\1.sor\2008only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375" y="15202122"/>
              <a:ext cx="3183490" cy="2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D:\slicer-data\szekely.nora-2.old.ac.n-brainst.impl.jelolt\models-all\1.sor\2012only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0316" y="21377924"/>
              <a:ext cx="3181219" cy="2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:\slicer-data\szekely.nora-2.old.ac.n-brainst.impl.jelolt\models-all\1.sor\2010only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951" y="18292618"/>
              <a:ext cx="3183490" cy="2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D:\slicer-data\szekely.nora-2.old.ac.n-brainst.impl.jelolt\models-all\2.sor\2006-2012-2-1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7595" y="12080002"/>
              <a:ext cx="3185581" cy="2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D:\slicer-data\szekely.nora-2.old.ac.n-brainst.impl.jelolt\models-all\2.sor\2010-2012-2-2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1543" y="18267144"/>
              <a:ext cx="3176863" cy="2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D:\slicer-data\szekely.nora-2.old.ac.n-brainst.impl.jelolt\models-all\2.sor\2008-2010-2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832" y="15164022"/>
              <a:ext cx="3181398" cy="2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D:\slicer-data\szekely.nora-2.old.ac.n-brainst.impl.jelolt\models-all\2.sor\2006-2008-2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717" y="12080002"/>
              <a:ext cx="3177039" cy="2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D:\slicer-data\szekely.nora-2.old.ac.n-brainst.impl.jelolt\models-all\2.sor\2006-2010-2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674" y="12080002"/>
              <a:ext cx="3181577" cy="2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4" name="Szövegdoboz 213"/>
          <p:cNvSpPr txBox="1"/>
          <p:nvPr/>
        </p:nvSpPr>
        <p:spPr>
          <a:xfrm>
            <a:off x="19150" y="11821221"/>
            <a:ext cx="13204375" cy="400109"/>
          </a:xfrm>
          <a:prstGeom prst="rect">
            <a:avLst/>
          </a:prstGeom>
          <a:noFill/>
        </p:spPr>
        <p:txBody>
          <a:bodyPr wrap="none" rtlCol="0">
            <a:normAutofit fontScale="55000" lnSpcReduction="20000"/>
          </a:bodyPr>
          <a:lstStyle/>
          <a:p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intersections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table</a:t>
            </a:r>
            <a:r>
              <a:rPr lang="hu-HU" dirty="0" smtClean="0"/>
              <a:t>’s </a:t>
            </a:r>
            <a:r>
              <a:rPr lang="hu-HU" dirty="0" err="1" smtClean="0"/>
              <a:t>rows</a:t>
            </a:r>
            <a:r>
              <a:rPr lang="hu-HU" dirty="0" smtClean="0"/>
              <a:t> and </a:t>
            </a:r>
            <a:r>
              <a:rPr lang="hu-HU" dirty="0" err="1" smtClean="0"/>
              <a:t>columns</a:t>
            </a:r>
            <a:r>
              <a:rPr lang="hu-HU" dirty="0" smtClean="0"/>
              <a:t> </a:t>
            </a:r>
            <a:r>
              <a:rPr lang="hu-HU" dirty="0" err="1" smtClean="0"/>
              <a:t>visual</a:t>
            </a:r>
            <a:r>
              <a:rPr lang="hu-HU" dirty="0" smtClean="0"/>
              <a:t> </a:t>
            </a:r>
            <a:r>
              <a:rPr lang="hu-HU" dirty="0" err="1" smtClean="0"/>
              <a:t>comparisons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given</a:t>
            </a:r>
            <a:r>
              <a:rPr lang="hu-HU" dirty="0" smtClean="0"/>
              <a:t> </a:t>
            </a:r>
            <a:r>
              <a:rPr lang="hu-HU" dirty="0" err="1" smtClean="0"/>
              <a:t>years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found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10096245" y="3296951"/>
            <a:ext cx="4219495" cy="3816429"/>
          </a:xfrm>
          <a:prstGeom prst="rect">
            <a:avLst/>
          </a:prstGeom>
          <a:gradFill>
            <a:gsLst>
              <a:gs pos="0">
                <a:srgbClr val="FFC000">
                  <a:alpha val="0"/>
                </a:srgbClr>
              </a:gs>
              <a:gs pos="100000">
                <a:srgbClr val="FFC000">
                  <a:alpha val="30000"/>
                </a:srgbClr>
              </a:gs>
            </a:gsLst>
            <a:lin ang="5400000" scaled="0"/>
          </a:gra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600" dirty="0" err="1" smtClean="0"/>
              <a:t>Short</a:t>
            </a:r>
            <a:r>
              <a:rPr lang="hu-HU" sz="3600" dirty="0" smtClean="0"/>
              <a:t> </a:t>
            </a:r>
            <a:r>
              <a:rPr lang="hu-HU" sz="3600" dirty="0" err="1" smtClean="0"/>
              <a:t>patient</a:t>
            </a:r>
            <a:r>
              <a:rPr lang="hu-HU" sz="3600" dirty="0" smtClean="0"/>
              <a:t> </a:t>
            </a:r>
            <a:r>
              <a:rPr lang="hu-HU" sz="3600" dirty="0" err="1" smtClean="0"/>
              <a:t>history</a:t>
            </a:r>
            <a:endParaRPr lang="hu-HU" sz="3600" dirty="0" smtClean="0"/>
          </a:p>
          <a:p>
            <a:pPr algn="ctr"/>
            <a:endParaRPr lang="hu-HU" sz="3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1700" dirty="0" err="1" smtClean="0"/>
              <a:t>Female</a:t>
            </a:r>
            <a:r>
              <a:rPr lang="hu-HU" sz="1700" dirty="0" smtClean="0"/>
              <a:t> </a:t>
            </a:r>
            <a:r>
              <a:rPr lang="hu-HU" sz="1700" dirty="0" err="1" smtClean="0"/>
              <a:t>patient</a:t>
            </a:r>
            <a:r>
              <a:rPr lang="hu-HU" sz="1700" dirty="0" smtClean="0"/>
              <a:t> </a:t>
            </a:r>
            <a:r>
              <a:rPr lang="hu-HU" sz="1700" dirty="0" err="1" smtClean="0"/>
              <a:t>born</a:t>
            </a:r>
            <a:r>
              <a:rPr lang="hu-HU" sz="1700" dirty="0" smtClean="0"/>
              <a:t> </a:t>
            </a:r>
            <a:r>
              <a:rPr lang="hu-HU" sz="1700" dirty="0" err="1" smtClean="0"/>
              <a:t>in</a:t>
            </a:r>
            <a:r>
              <a:rPr lang="hu-HU" sz="1700" dirty="0" smtClean="0"/>
              <a:t> 1985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700" dirty="0" err="1" smtClean="0"/>
              <a:t>First</a:t>
            </a:r>
            <a:r>
              <a:rPr lang="hu-HU" sz="1700" dirty="0" smtClean="0"/>
              <a:t> </a:t>
            </a:r>
            <a:r>
              <a:rPr lang="hu-HU" sz="1700" dirty="0" err="1" smtClean="0"/>
              <a:t>symptoms</a:t>
            </a:r>
            <a:r>
              <a:rPr lang="hu-HU" sz="1700" dirty="0" smtClean="0"/>
              <a:t> </a:t>
            </a:r>
            <a:r>
              <a:rPr lang="hu-HU" sz="1700" dirty="0" err="1" smtClean="0"/>
              <a:t>at</a:t>
            </a:r>
            <a:r>
              <a:rPr lang="hu-HU" sz="1700" dirty="0" smtClean="0"/>
              <a:t> </a:t>
            </a:r>
            <a:r>
              <a:rPr lang="hu-HU" sz="1700" dirty="0" err="1" smtClean="0"/>
              <a:t>the</a:t>
            </a:r>
            <a:r>
              <a:rPr lang="hu-HU" sz="1700" dirty="0" smtClean="0"/>
              <a:t> </a:t>
            </a:r>
            <a:r>
              <a:rPr lang="hu-HU" sz="1700" dirty="0" err="1" smtClean="0"/>
              <a:t>age</a:t>
            </a:r>
            <a:r>
              <a:rPr lang="hu-HU" sz="1700" dirty="0" smtClean="0"/>
              <a:t> of 21 (2006)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700" dirty="0" err="1" smtClean="0"/>
              <a:t>First</a:t>
            </a:r>
            <a:r>
              <a:rPr lang="hu-HU" sz="1700" dirty="0" smtClean="0"/>
              <a:t>  </a:t>
            </a:r>
            <a:r>
              <a:rPr lang="hu-HU" sz="1700" dirty="0" err="1" smtClean="0"/>
              <a:t>partial</a:t>
            </a:r>
            <a:r>
              <a:rPr lang="hu-HU" sz="1700" dirty="0" smtClean="0"/>
              <a:t> </a:t>
            </a:r>
            <a:r>
              <a:rPr lang="hu-HU" sz="1700" dirty="0" err="1" smtClean="0"/>
              <a:t>surgery</a:t>
            </a:r>
            <a:r>
              <a:rPr lang="hu-HU" sz="1700" dirty="0" smtClean="0"/>
              <a:t> </a:t>
            </a:r>
            <a:r>
              <a:rPr lang="hu-HU" sz="1700" dirty="0" err="1" smtClean="0"/>
              <a:t>in</a:t>
            </a:r>
            <a:r>
              <a:rPr lang="hu-HU" sz="1700" dirty="0" smtClean="0"/>
              <a:t> 2006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700" dirty="0" err="1" smtClean="0"/>
              <a:t>First</a:t>
            </a:r>
            <a:r>
              <a:rPr lang="hu-HU" sz="1700" dirty="0" smtClean="0"/>
              <a:t> </a:t>
            </a:r>
            <a:r>
              <a:rPr lang="hu-HU" sz="1700" dirty="0" err="1" smtClean="0"/>
              <a:t>stereotaxic</a:t>
            </a:r>
            <a:r>
              <a:rPr lang="hu-HU" sz="1700" dirty="0" smtClean="0"/>
              <a:t> </a:t>
            </a:r>
            <a:r>
              <a:rPr lang="hu-HU" sz="1700" dirty="0" err="1" smtClean="0"/>
              <a:t>irradiation</a:t>
            </a:r>
            <a:r>
              <a:rPr lang="hu-HU" sz="1700" dirty="0" smtClean="0"/>
              <a:t> </a:t>
            </a:r>
            <a:r>
              <a:rPr lang="hu-HU" sz="1700" dirty="0" err="1" smtClean="0"/>
              <a:t>in</a:t>
            </a:r>
            <a:r>
              <a:rPr lang="hu-HU" sz="1700" dirty="0" smtClean="0"/>
              <a:t> 2007 </a:t>
            </a:r>
            <a:r>
              <a:rPr lang="hu-HU" sz="1700" dirty="0" err="1" smtClean="0"/>
              <a:t>Oct</a:t>
            </a:r>
            <a:endParaRPr lang="hu-HU" sz="17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1700" dirty="0" err="1" smtClean="0"/>
              <a:t>Second</a:t>
            </a:r>
            <a:r>
              <a:rPr lang="hu-HU" sz="1700" dirty="0" smtClean="0"/>
              <a:t> </a:t>
            </a:r>
            <a:r>
              <a:rPr lang="hu-HU" sz="1700" dirty="0" err="1" smtClean="0"/>
              <a:t>stereotaxic</a:t>
            </a:r>
            <a:r>
              <a:rPr lang="hu-HU" sz="1700" dirty="0" smtClean="0"/>
              <a:t> </a:t>
            </a:r>
            <a:r>
              <a:rPr lang="hu-HU" sz="1700" dirty="0" err="1" smtClean="0"/>
              <a:t>irradiation</a:t>
            </a:r>
            <a:r>
              <a:rPr lang="hu-HU" sz="1700" dirty="0" smtClean="0"/>
              <a:t> </a:t>
            </a:r>
            <a:r>
              <a:rPr lang="hu-HU" sz="1700" dirty="0" err="1" smtClean="0"/>
              <a:t>in</a:t>
            </a:r>
            <a:r>
              <a:rPr lang="hu-HU" sz="1700" dirty="0" smtClean="0"/>
              <a:t> 2008 </a:t>
            </a:r>
            <a:r>
              <a:rPr lang="hu-HU" sz="1700" dirty="0" err="1" smtClean="0"/>
              <a:t>Feb</a:t>
            </a:r>
            <a:endParaRPr lang="hu-HU" sz="17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1700" dirty="0" err="1" smtClean="0"/>
              <a:t>Second</a:t>
            </a:r>
            <a:r>
              <a:rPr lang="hu-HU" sz="1700" dirty="0" smtClean="0"/>
              <a:t> </a:t>
            </a:r>
            <a:r>
              <a:rPr lang="hu-HU" sz="1700" dirty="0" err="1" smtClean="0"/>
              <a:t>partial</a:t>
            </a:r>
            <a:r>
              <a:rPr lang="hu-HU" sz="1700" dirty="0" smtClean="0"/>
              <a:t> </a:t>
            </a:r>
            <a:r>
              <a:rPr lang="hu-HU" sz="1700" dirty="0" err="1" smtClean="0"/>
              <a:t>surgery</a:t>
            </a:r>
            <a:r>
              <a:rPr lang="hu-HU" sz="1700" dirty="0" smtClean="0"/>
              <a:t> </a:t>
            </a:r>
            <a:r>
              <a:rPr lang="hu-HU" sz="1700" dirty="0" err="1" smtClean="0"/>
              <a:t>in</a:t>
            </a:r>
            <a:r>
              <a:rPr lang="hu-HU" sz="1700" dirty="0" smtClean="0"/>
              <a:t> 2011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1700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sz="1700" dirty="0" err="1" smtClean="0"/>
              <a:t>Anacusis</a:t>
            </a:r>
            <a:endParaRPr lang="hu-HU" sz="1700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sz="1700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sz="1700" dirty="0" err="1" smtClean="0"/>
              <a:t>Brainstem</a:t>
            </a:r>
            <a:r>
              <a:rPr lang="hu-HU" sz="1700" dirty="0" smtClean="0"/>
              <a:t> </a:t>
            </a:r>
            <a:r>
              <a:rPr lang="hu-HU" sz="1700" dirty="0" err="1" smtClean="0"/>
              <a:t>implant</a:t>
            </a:r>
            <a:r>
              <a:rPr lang="hu-HU" sz="1700" dirty="0" smtClean="0"/>
              <a:t> </a:t>
            </a:r>
            <a:r>
              <a:rPr lang="hu-HU" sz="1700" dirty="0" err="1" smtClean="0"/>
              <a:t>candidate</a:t>
            </a:r>
            <a:endParaRPr lang="hu-HU" sz="17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790683" y="11097106"/>
            <a:ext cx="11060241" cy="707886"/>
          </a:xfrm>
          <a:prstGeom prst="rect">
            <a:avLst/>
          </a:prstGeom>
          <a:gradFill>
            <a:gsLst>
              <a:gs pos="0">
                <a:srgbClr val="FFC000">
                  <a:alpha val="0"/>
                </a:srgbClr>
              </a:gs>
              <a:gs pos="100000">
                <a:srgbClr val="FFC000">
                  <a:alpha val="30000"/>
                </a:srgbClr>
              </a:gs>
            </a:gsLst>
            <a:lin ang="5400000" scaled="0"/>
          </a:gradFill>
          <a:ln w="63500" cmpd="sng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 smtClean="0"/>
              <a:t>These</a:t>
            </a:r>
            <a:r>
              <a:rPr lang="hu-HU" sz="4000" dirty="0" smtClean="0"/>
              <a:t> </a:t>
            </a:r>
            <a:r>
              <a:rPr lang="hu-HU" sz="4000" dirty="0" err="1" smtClean="0"/>
              <a:t>scans</a:t>
            </a:r>
            <a:r>
              <a:rPr lang="hu-HU" sz="4000" dirty="0" smtClean="0"/>
              <a:t> </a:t>
            </a:r>
            <a:r>
              <a:rPr lang="hu-HU" sz="4000" dirty="0" err="1" smtClean="0"/>
              <a:t>are</a:t>
            </a:r>
            <a:r>
              <a:rPr lang="hu-HU" sz="4000" dirty="0" smtClean="0"/>
              <a:t> </a:t>
            </a:r>
            <a:r>
              <a:rPr lang="hu-HU" sz="4000" dirty="0" err="1" smtClean="0"/>
              <a:t>shown</a:t>
            </a:r>
            <a:r>
              <a:rPr lang="hu-HU" sz="4000" dirty="0" smtClean="0"/>
              <a:t> </a:t>
            </a:r>
            <a:r>
              <a:rPr lang="hu-HU" sz="4000" dirty="0" err="1" smtClean="0"/>
              <a:t>below</a:t>
            </a:r>
            <a:endParaRPr lang="hu-HU" sz="4000" dirty="0"/>
          </a:p>
        </p:txBody>
      </p:sp>
      <p:sp>
        <p:nvSpPr>
          <p:cNvPr id="4" name="Ellipszis 3"/>
          <p:cNvSpPr/>
          <p:nvPr/>
        </p:nvSpPr>
        <p:spPr>
          <a:xfrm>
            <a:off x="763722" y="9973445"/>
            <a:ext cx="1627513" cy="11236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2705358" y="9538230"/>
            <a:ext cx="1097680" cy="6618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5975263" y="9253364"/>
            <a:ext cx="1081621" cy="7026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9001100" y="9829428"/>
            <a:ext cx="1149386" cy="660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9333180" y="9253364"/>
            <a:ext cx="1181436" cy="7327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10150486" y="9950850"/>
            <a:ext cx="0" cy="11285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>
            <a:stCxn id="7" idx="4"/>
          </p:cNvCxnSpPr>
          <p:nvPr/>
        </p:nvCxnSpPr>
        <p:spPr>
          <a:xfrm>
            <a:off x="9575793" y="10489828"/>
            <a:ext cx="0" cy="58114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6" idx="4"/>
          </p:cNvCxnSpPr>
          <p:nvPr/>
        </p:nvCxnSpPr>
        <p:spPr>
          <a:xfrm>
            <a:off x="6516074" y="9956057"/>
            <a:ext cx="0" cy="11180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>
            <a:stCxn id="5" idx="4"/>
          </p:cNvCxnSpPr>
          <p:nvPr/>
        </p:nvCxnSpPr>
        <p:spPr>
          <a:xfrm flipH="1">
            <a:off x="3243833" y="10200033"/>
            <a:ext cx="10365" cy="87411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787537" y="10683244"/>
            <a:ext cx="0" cy="38772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60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825342"/>
              </p:ext>
            </p:extLst>
          </p:nvPr>
        </p:nvGraphicFramePr>
        <p:xfrm>
          <a:off x="720090" y="1778001"/>
          <a:ext cx="12961620" cy="10108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500"/>
                <a:gridCol w="11882120"/>
              </a:tblGrid>
              <a:tr h="280798">
                <a:tc gridSpan="2">
                  <a:txBody>
                    <a:bodyPr/>
                    <a:lstStyle/>
                    <a:p>
                      <a:r>
                        <a:rPr lang="hu-HU" sz="1200" smtClean="0"/>
                        <a:t>Milestone(s)</a:t>
                      </a:r>
                      <a:endParaRPr lang="hu-HU" sz="1200"/>
                    </a:p>
                  </a:txBody>
                  <a:tcPr marT="45719" marB="45719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b="1" smtClean="0"/>
                        <a:t>Date</a:t>
                      </a:r>
                      <a:endParaRPr lang="hu-HU" sz="1200" b="1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hu-HU" sz="1200" b="1" smtClean="0"/>
                        <a:t>Description</a:t>
                      </a:r>
                      <a:endParaRPr lang="hu-HU" sz="1200" b="1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1.3.2006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Patient's condition begins to deteriorate 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1.9.2006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Patient's condition became very bad (severe headache, vomiting), hospitalized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4.9.2006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EABR, SSEP, nerve conduction speed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7.9.2006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First MR: "enormous bilateral acoustic neuromas"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10.9.2006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hu-HU" sz="1200" smtClean="0"/>
                        <a:t>Audiologycal examination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14.9.2006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Partial surgical resection of acoustic neuroma on the left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3.11.2006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hu-HU" sz="1200" smtClean="0"/>
                        <a:t>MR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25.9.2007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Treatment due to Bell's palsy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1.10.2007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hu-HU" sz="1200" smtClean="0"/>
                        <a:t>MR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17.10.2007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Stereotaxic irradioaton on the right side (14 Gy)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20.11.2007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Treatment due to Bell's palsy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4.2.2008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hu-HU" sz="1200" smtClean="0"/>
                        <a:t>MR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27.2.2008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Stereotaxic irradioaton on the left side (16 Gy)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30.4.2008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Treatment due to Bell's palsy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14.5.2008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Treatment due to Bell's palsy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5.6.2008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hu-HU" sz="1200" smtClean="0"/>
                        <a:t>MR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8.10.2008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Treatment due to Bell's palsy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13.11.2008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hu-HU" sz="1200" smtClean="0"/>
                        <a:t>MR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23.2.2009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hu-HU" sz="1200" smtClean="0"/>
                        <a:t>CT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23.3.2009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hu-HU" sz="1200" smtClean="0"/>
                        <a:t>Audiologycal examination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11.5.2009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Treatment due to Bell's palsy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12.1.2010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hu-HU" sz="1200" smtClean="0"/>
                        <a:t>MR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29.6.2010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hu-HU" sz="1200" smtClean="0"/>
                        <a:t>MR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1.12.2010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hu-HU" sz="1200" smtClean="0"/>
                        <a:t>MR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22.9.2011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hu-HU" sz="1200" smtClean="0"/>
                        <a:t>CT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22.9.2011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Partial surgical resection of acoustic neuroma on the right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27.9.2011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hu-HU" sz="1200" smtClean="0"/>
                        <a:t>CT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28.9.2011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hu-HU" sz="1200" smtClean="0"/>
                        <a:t>Audiological examination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10.10.2011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hu-HU" sz="1200" smtClean="0"/>
                        <a:t>Hospitalized due to tetraataxy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23.10.2011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hu-HU" sz="1200" smtClean="0"/>
                        <a:t>CT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24.10.2011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hu-HU" sz="1200" smtClean="0"/>
                        <a:t>CT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19.10.2012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hu-HU" sz="1200" smtClean="0"/>
                        <a:t>MR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25.1.2013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hu-HU" sz="1200" smtClean="0"/>
                        <a:t>CT</a:t>
                      </a:r>
                      <a:endParaRPr lang="hu-HU" sz="1200"/>
                    </a:p>
                  </a:txBody>
                  <a:tcPr marT="45719" marB="45719"/>
                </a:tc>
              </a:tr>
              <a:tr h="280798">
                <a:tc>
                  <a:txBody>
                    <a:bodyPr/>
                    <a:lstStyle/>
                    <a:p>
                      <a:r>
                        <a:rPr lang="hu-HU" sz="1200" smtClean="0"/>
                        <a:t>11.2.2013</a:t>
                      </a:r>
                      <a:endParaRPr lang="hu-HU" sz="12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hu-HU" sz="1200" smtClean="0"/>
                        <a:t>MR</a:t>
                      </a:r>
                      <a:endParaRPr lang="hu-HU" sz="1200"/>
                    </a:p>
                  </a:txBody>
                  <a:tcPr marT="45719" marB="45719"/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720090" y="1460503"/>
            <a:ext cx="508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hu-HU" sz="1400" smtClean="0"/>
              <a:t>Timeline: 2006.03.01. - 2013.02.11.</a:t>
            </a:r>
            <a:endParaRPr lang="hu-HU" sz="1400"/>
          </a:p>
        </p:txBody>
      </p:sp>
    </p:spTree>
    <p:extLst>
      <p:ext uri="{BB962C8B-B14F-4D97-AF65-F5344CB8AC3E}">
        <p14:creationId xmlns:p14="http://schemas.microsoft.com/office/powerpoint/2010/main" val="31502974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JSZW5kZXJpbmdPcHRpb25zIjp7Ik1pbGVzdG9uZXNPdmVybGFwcGluZ0hhbmRsaW5nT3B0aW9ucyI6MiwiVGFza3NXaXRoVGl0bGVzTG9uZ2VyVGhhblRoZVRhc2tTaGFwZURldGVjdGVkIjp0cnVlfSwiUmVuZGVyaW5nTWFwIjp7Ik1pbGVzdG9uZXMiOlt7Ik1pbGVzdG9uZUlkIjoiZjhhYmM2NTYtZjgwMC00ZWUxLWE1ZDktZDJjNDVhOTQxNmEwIiwiVGl0bGVTaGFwZU5hbWUiOiJUZXh0Qm94IDcwODMiLCJEYXRlU2hhcGVOYW1lIjoiVGV4dEJveCA3MDg1IiwiTWFya2VyU2hhcGVOYW1lIjoiRmxvd2NoYXJ0OiBNZXJnZSA3MDc5IiwiQ29ubmVjdG9yU2hhcGVOYW1lIjoiU3RyYWlnaHQgQ29ubmVjdG9yIDcwODEifSx7Ik1pbGVzdG9uZUlkIjoiNWI3OWYxYzMtMDFmZS00ZDY1LTgyNmYtN2Y4YTkxYWY1ZDNlIiwiVGl0bGVTaGFwZU5hbWUiOiJUZXh0Qm94IDcwOTMiLCJEYXRlU2hhcGVOYW1lIjoiVGV4dEJveCA3MDk1IiwiTWFya2VyU2hhcGVOYW1lIjoiRmxvd2NoYXJ0OiBNZXJnZSA3MDg5IiwiQ29ubmVjdG9yU2hhcGVOYW1lIjoiU3RyYWlnaHQgQ29ubmVjdG9yIDcwOTEifSx7Ik1pbGVzdG9uZUlkIjoiNjA1MWRjNGMtNTEwYy00ZTRmLTlhMmQtZTU2OGI4NTc3ZDI4IiwiVGl0bGVTaGFwZU5hbWUiOiJUZXh0Qm94IDcxMDMiLCJEYXRlU2hhcGVOYW1lIjoiVGV4dEJveCA3MTA1IiwiTWFya2VyU2hhcGVOYW1lIjoiRmxvd2NoYXJ0OiBNZXJnZSA3MDk5IiwiQ29ubmVjdG9yU2hhcGVOYW1lIjoiU3RyYWlnaHQgQ29ubmVjdG9yIDcxMDEifSx7Ik1pbGVzdG9uZUlkIjoiYTlmZDE1YzItYTY4Ni00ZmFkLTgxMjQtZjBmZjViMGIyY2E5IiwiVGl0bGVTaGFwZU5hbWUiOiJUZXh0Qm94IDcxMTIiLCJEYXRlU2hhcGVOYW1lIjoiVGV4dEJveCA3MTE0IiwiTWFya2VyU2hhcGVOYW1lIjoiRmxvd2NoYXJ0OiBNZXJnZSA3MTA4IiwiQ29ubmVjdG9yU2hhcGVOYW1lIjoiU3RyYWlnaHQgQ29ubmVjdG9yIDcxMTAifSx7Ik1pbGVzdG9uZUlkIjoiYjRiMDA5YWUtNTM1Zi00MzYyLWFjNmYtNTdkNDI4YjIyMzIwIiwiVGl0bGVTaGFwZU5hbWUiOiJUZXh0Qm94IDcxMjIiLCJEYXRlU2hhcGVOYW1lIjoiVGV4dEJveCA3MTI0IiwiTWFya2VyU2hhcGVOYW1lIjoiRmxvd2NoYXJ0OiBNZXJnZSA3MTE4IiwiQ29ubmVjdG9yU2hhcGVOYW1lIjoiU3RyYWlnaHQgQ29ubmVjdG9yIDcxMjAifSx7Ik1pbGVzdG9uZUlkIjoiYjIyMWEzMjUtNmVkMS00YzcyLThmNzUtODI2NTFiYjJlYTI2IiwiVGl0bGVTaGFwZU5hbWUiOiJUZXh0Qm94IDcxMzIiLCJEYXRlU2hhcGVOYW1lIjoiVGV4dEJveCA3MTM0IiwiTWFya2VyU2hhcGVOYW1lIjoiRmxvd2NoYXJ0OiBNZXJnZSA3MTI4IiwiQ29ubmVjdG9yU2hhcGVOYW1lIjoiU3RyYWlnaHQgQ29ubmVjdG9yIDcxMzAifSx7Ik1pbGVzdG9uZUlkIjoiZTg0YTdjMjItYzY0My00N2E2LThmNWMtOGU0MWU2M2YxYzYxIiwiVGl0bGVTaGFwZU5hbWUiOiJUZXh0Qm94IDcxNDIiLCJEYXRlU2hhcGVOYW1lIjoiVGV4dEJveCA3MTQ0IiwiTWFya2VyU2hhcGVOYW1lIjoiRmxvd2NoYXJ0OiBNZXJnZSA3MTM4IiwiQ29ubmVjdG9yU2hhcGVOYW1lIjoiU3RyYWlnaHQgQ29ubmVjdG9yIDcxNDAifSx7Ik1pbGVzdG9uZUlkIjoiZjQzNzMyODktMjkwNC00ODM3LTg4MGItYTkxMDcwNWQxZjZiIiwiVGl0bGVTaGFwZU5hbWUiOiJUZXh0Qm94IDcxNTIiLCJEYXRlU2hhcGVOYW1lIjoiVGV4dEJveCA3MTU0IiwiTWFya2VyU2hhcGVOYW1lIjoiRmxvd2NoYXJ0OiBNZXJnZSA3MTQ4IiwiQ29ubmVjdG9yU2hhcGVOYW1lIjoiU3RyYWlnaHQgQ29ubmVjdG9yIDcxNTAifSx7Ik1pbGVzdG9uZUlkIjoiOTE0MDIzY2UtYmVmOS00MTc4LTkyNjktYjdkYzQzMGQyN2UxIiwiVGl0bGVTaGFwZU5hbWUiOiJUZXh0Qm94IDcxNjIiLCJEYXRlU2hhcGVOYW1lIjoiVGV4dEJveCA3MTY0IiwiTWFya2VyU2hhcGVOYW1lIjoiRmxvd2NoYXJ0OiBNZXJnZSA3MTU4IiwiQ29ubmVjdG9yU2hhcGVOYW1lIjoiU3RyYWlnaHQgQ29ubmVjdG9yIDcxNjAifSx7Ik1pbGVzdG9uZUlkIjoiM2Y3MDk4MGEtMWU4OS00M2U3LWJjYWQtZTdkN2E4MmIzNjg3IiwiVGl0bGVTaGFwZU5hbWUiOiJUZXh0Qm94IDcxNzIiLCJEYXRlU2hhcGVOYW1lIjoiVGV4dEJveCA3MTc0IiwiTWFya2VyU2hhcGVOYW1lIjoiRmxvd2NoYXJ0OiBNZXJnZSA3MTY4IiwiQ29ubmVjdG9yU2hhcGVOYW1lIjoiU3RyYWlnaHQgQ29ubmVjdG9yIDcxNzAifSx7Ik1pbGVzdG9uZUlkIjoiMzZhYjIwYzctNTg2MS00ZmU3LWFiMzItY2JjYmIyZmFjMjVhIiwiVGl0bGVTaGFwZU5hbWUiOiJUZXh0Qm94IDcxODEiLCJEYXRlU2hhcGVOYW1lIjoiVGV4dEJveCA3MTgzIiwiTWFya2VyU2hhcGVOYW1lIjoiRmxvd2NoYXJ0OiBNZXJnZSA3MTc3IiwiQ29ubmVjdG9yU2hhcGVOYW1lIjoiU3RyYWlnaHQgQ29ubmVjdG9yIDcxNzkifSx7Ik1pbGVzdG9uZUlkIjoiMjI0OWVjMmItZDAxYi00N2E5LWJlMjYtMmVjNDY0NTNlYTE4IiwiVGl0bGVTaGFwZU5hbWUiOiJUZXh0Qm94IDcxOTEiLCJEYXRlU2hhcGVOYW1lIjoiVGV4dEJveCA3MTkzIiwiTWFya2VyU2hhcGVOYW1lIjoiRmxvd2NoYXJ0OiBNZXJnZSA3MTg3IiwiQ29ubmVjdG9yU2hhcGVOYW1lIjoiU3RyYWlnaHQgQ29ubmVjdG9yIDcxODkifSx7Ik1pbGVzdG9uZUlkIjoiMzEwOWYxNTAtOWQ3Mi00Y2JjLTk0ZTktY2Q5ZDIzZDY3N2I0IiwiVGl0bGVTaGFwZU5hbWUiOiJUZXh0Qm94IDcyMDEiLCJEYXRlU2hhcGVOYW1lIjoiVGV4dEJveCA3MjAzIiwiTWFya2VyU2hhcGVOYW1lIjoiRmxvd2NoYXJ0OiBNZXJnZSA3MTk3IiwiQ29ubmVjdG9yU2hhcGVOYW1lIjoiU3RyYWlnaHQgQ29ubmVjdG9yIDcxOTkifSx7Ik1pbGVzdG9uZUlkIjoiNWQ1Njk5YjktYzNhMC00NWYxLWE3NmYtYmE4M2JhN2I2MzEwIiwiVGl0bGVTaGFwZU5hbWUiOiJUZXh0Qm94IDcyMTEiLCJEYXRlU2hhcGVOYW1lIjoiVGV4dEJveCA3MjEzIiwiTWFya2VyU2hhcGVOYW1lIjoiRmxvd2NoYXJ0OiBNZXJnZSA3MjA3IiwiQ29ubmVjdG9yU2hhcGVOYW1lIjoiU3RyYWlnaHQgQ29ubmVjdG9yIDcyMDkifSx7Ik1pbGVzdG9uZUlkIjoiNDdiNzA2N2QtZDhmZC00N2RmLWIwOGMtMzA5ZjIyYTJiZWE4IiwiVGl0bGVTaGFwZU5hbWUiOiJUZXh0Qm94IDcyMjEiLCJEYXRlU2hhcGVOYW1lIjoiVGV4dEJveCA3MjIzIiwiTWFya2VyU2hhcGVOYW1lIjoiRmxvd2NoYXJ0OiBNZXJnZSA3MjE3IiwiQ29ubmVjdG9yU2hhcGVOYW1lIjoiU3RyYWlnaHQgQ29ubmVjdG9yIDcyMTkifSx7Ik1pbGVzdG9uZUlkIjoiM2M4ZWNkMzktYjBiMy00NzY0LTkxZWItNzRmODE3N2JmZWI4IiwiVGl0bGVTaGFwZU5hbWUiOiJUZXh0Qm94IDcyMzEiLCJEYXRlU2hhcGVOYW1lIjoiVGV4dEJveCA3MjMzIiwiTWFya2VyU2hhcGVOYW1lIjoiRmxvd2NoYXJ0OiBNZXJnZSA3MjI3IiwiQ29ubmVjdG9yU2hhcGVOYW1lIjoiU3RyYWlnaHQgQ29ubmVjdG9yIDcyMjkifSx7Ik1pbGVzdG9uZUlkIjoiMzA1YTJkNGQtMjc2MC00NzMyLWIzYmItZDIxNTZiNjhjY2QwIiwiVGl0bGVTaGFwZU5hbWUiOiJUZXh0Qm94IDcyNDEiLCJEYXRlU2hhcGVOYW1lIjoiVGV4dEJveCA3MjQzIiwiTWFya2VyU2hhcGVOYW1lIjoiRmxvd2NoYXJ0OiBNZXJnZSA3MjM3IiwiQ29ubmVjdG9yU2hhcGVOYW1lIjoiU3RyYWlnaHQgQ29ubmVjdG9yIDcyMzkifSx7Ik1pbGVzdG9uZUlkIjoiOTdkNDU3NjgtYTU1NC00Njk5LTk0YTEtOTg5OTMzYjMzMDg2IiwiVGl0bGVTaGFwZU5hbWUiOiJUZXh0Qm94IDcyNTEiLCJEYXRlU2hhcGVOYW1lIjoiVGV4dEJveCA3MjUzIiwiTWFya2VyU2hhcGVOYW1lIjoiRmxvd2NoYXJ0OiBNZXJnZSA3MjQ3IiwiQ29ubmVjdG9yU2hhcGVOYW1lIjoiU3RyYWlnaHQgQ29ubmVjdG9yIDcyNDkifSx7Ik1pbGVzdG9uZUlkIjoiZDFhM2QyNWQtMmRkMi00OTM0LWIxZmItMzhiYzkzMjYwODRjIiwiVGl0bGVTaGFwZU5hbWUiOiJUZXh0Qm94IDcyNjEiLCJEYXRlU2hhcGVOYW1lIjoiVGV4dEJveCA3MjYzIiwiTWFya2VyU2hhcGVOYW1lIjoiRmxvd2NoYXJ0OiBNZXJnZSA3MjU3IiwiQ29ubmVjdG9yU2hhcGVOYW1lIjoiU3RyYWlnaHQgQ29ubmVjdG9yIDcyNTkifSx7Ik1pbGVzdG9uZUlkIjoiYWIzODA3YjktODFhMC00MDZjLTk4YjgtM2RjMTM3NTVmOWE4IiwiVGl0bGVTaGFwZU5hbWUiOiJUZXh0Qm94IDcyNzEiLCJEYXRlU2hhcGVOYW1lIjoiVGV4dEJveCA3MjczIiwiTWFya2VyU2hhcGVOYW1lIjoiRmxvd2NoYXJ0OiBNZXJnZSA3MjY3IiwiQ29ubmVjdG9yU2hhcGVOYW1lIjoiU3RyYWlnaHQgQ29ubmVjdG9yIDcyNjkifSx7Ik1pbGVzdG9uZUlkIjoiY2FjOTJlYmEtMjEyYi00ZTg5LWExMDctOTFlODkxOGQ3Y2Q3IiwiVGl0bGVTaGFwZU5hbWUiOiJUZXh0Qm94IDcyODEiLCJEYXRlU2hhcGVOYW1lIjoiVGV4dEJveCA3MjgzIiwiTWFya2VyU2hhcGVOYW1lIjoiRmxvd2NoYXJ0OiBNZXJnZSA3Mjc3IiwiQ29ubmVjdG9yU2hhcGVOYW1lIjoiU3RyYWlnaHQgQ29ubmVjdG9yIDcyNzkifSx7Ik1pbGVzdG9uZUlkIjoiN2JiYzViNTgtMjVmMS00NmViLWFmNTMtMGViMTZhYzYzMTBmIiwiVGl0bGVTaGFwZU5hbWUiOiJUZXh0Qm94IDcyOTEiLCJEYXRlU2hhcGVOYW1lIjoiVGV4dEJveCA3MjkzIiwiTWFya2VyU2hhcGVOYW1lIjoiRmxvd2NoYXJ0OiBNZXJnZSA3Mjg3IiwiQ29ubmVjdG9yU2hhcGVOYW1lIjoiU3RyYWlnaHQgQ29ubmVjdG9yIDcyODkifSx7Ik1pbGVzdG9uZUlkIjoiNGJkYWViNDktNjNhYS00MGM1LWFjOGItZTg5ZGU3NTRkOTQ1IiwiVGl0bGVTaGFwZU5hbWUiOiJUZXh0Qm94IDczMDEiLCJEYXRlU2hhcGVOYW1lIjoiVGV4dEJveCA3MzAzIiwiTWFya2VyU2hhcGVOYW1lIjoiRmxvd2NoYXJ0OiBNZXJnZSA3Mjk3IiwiQ29ubmVjdG9yU2hhcGVOYW1lIjoiU3RyYWlnaHQgQ29ubmVjdG9yIDcyOTkifSx7Ik1pbGVzdG9uZUlkIjoiZTMxNWI0ZWMtMTU2OS00MDZiLWFlYjAtMjQ3M2EyNTI4NmZmIiwiVGl0bGVTaGFwZU5hbWUiOiJUZXh0Qm94IDczMTEiLCJEYXRlU2hhcGVOYW1lIjoiVGV4dEJveCA3MzEzIiwiTWFya2VyU2hhcGVOYW1lIjoiRmxvd2NoYXJ0OiBNZXJnZSA3MzA3IiwiQ29ubmVjdG9yU2hhcGVOYW1lIjoiU3RyYWlnaHQgQ29ubmVjdG9yIDczMDkifSx7Ik1pbGVzdG9uZUlkIjoiZWE0MGU3MDktNTQ3NS00MWEzLTk0ZGItOGE0YTU1NDkyNTAzIiwiVGl0bGVTaGFwZU5hbWUiOiJUZXh0Qm94IDczMjEiLCJEYXRlU2hhcGVOYW1lIjoiVGV4dEJveCA3MzIzIiwiTWFya2VyU2hhcGVOYW1lIjoiRmxvd2NoYXJ0OiBNZXJnZSA3MzE3IiwiQ29ubmVjdG9yU2hhcGVOYW1lIjoiU3RyYWlnaHQgQ29ubmVjdG9yIDczMTkifSx7Ik1pbGVzdG9uZUlkIjoiMDcxZDk2MTEtNjRkYy00ZWY3LTk2OTQtMDMwNDNiZWZkN2VkIiwiVGl0bGVTaGFwZU5hbWUiOiJUZXh0Qm94IDczMzEiLCJEYXRlU2hhcGVOYW1lIjoiVGV4dEJveCA3MzMzIiwiTWFya2VyU2hhcGVOYW1lIjoiRmxvd2NoYXJ0OiBNZXJnZSA3MzI3IiwiQ29ubmVjdG9yU2hhcGVOYW1lIjoiU3RyYWlnaHQgQ29ubmVjdG9yIDczMjkifSx7Ik1pbGVzdG9uZUlkIjoiODM3ZTlkMjctNDg4Mi00Y2Y5LTlmY2EtOTcwNGYxMGIwNzk0IiwiVGl0bGVTaGFwZU5hbWUiOiJUZXh0Qm94IDczNDEiLCJEYXRlU2hhcGVOYW1lIjoiVGV4dEJveCA3MzQzIiwiTWFya2VyU2hhcGVOYW1lIjoiRmxvd2NoYXJ0OiBNZXJnZSA3MzM3IiwiQ29ubmVjdG9yU2hhcGVOYW1lIjoiU3RyYWlnaHQgQ29ubmVjdG9yIDczMzkifSx7Ik1pbGVzdG9uZUlkIjoiM2M4NzZjMjItMzYzNy00YTc1LWEzZDMtNWY1ZDgyZjgwNjI4IiwiVGl0bGVTaGFwZU5hbWUiOiJUZXh0Qm94IDczNTAiLCJEYXRlU2hhcGVOYW1lIjoiVGV4dEJveCA3MzUyIiwiTWFya2VyU2hhcGVOYW1lIjoiRmxvd2NoYXJ0OiBNZXJnZSA3MzQ2IiwiQ29ubmVjdG9yU2hhcGVOYW1lIjoiU3RyYWlnaHQgQ29ubmVjdG9yIDczNDgifSx7Ik1pbGVzdG9uZUlkIjoiZmI0MzFhMTQtNmMwYy00ODdjLWE4OGUtN2IxZjNlZjI5N2ZmIiwiVGl0bGVTaGFwZU5hbWUiOiJUZXh0Qm94IDczNjAiLCJEYXRlU2hhcGVOYW1lIjoiVGV4dEJveCA3MzYyIiwiTWFya2VyU2hhcGVOYW1lIjoiRmxvd2NoYXJ0OiBNZXJnZSA3MzU2IiwiQ29ubmVjdG9yU2hhcGVOYW1lIjoiU3RyYWlnaHQgQ29ubmVjdG9yIDczNTgifSx7Ik1pbGVzdG9uZUlkIjoiOTAyN2NkNGItMDU1ZC00MjlmLWIyMzgtNjA3ODlhMTBhMWQ1IiwiVGl0bGVTaGFwZU5hbWUiOiJUZXh0Qm94IDczNzAiLCJEYXRlU2hhcGVOYW1lIjoiVGV4dEJveCA3MzcyIiwiTWFya2VyU2hhcGVOYW1lIjoiRmxvd2NoYXJ0OiBNZXJnZSA3MzY2IiwiQ29ubmVjdG9yU2hhcGVOYW1lIjoiU3RyYWlnaHQgQ29ubmVjdG9yIDczNjgifSx7Ik1pbGVzdG9uZUlkIjoiN2EyMzdiYTktODJkNS00MjA1LWFhMmItZTAxMzNjNWQxZmY4IiwiVGl0bGVTaGFwZU5hbWUiOiJUZXh0Qm94IDczODAiLCJEYXRlU2hhcGVOYW1lIjoiVGV4dEJveCA3MzgyIiwiTWFya2VyU2hhcGVOYW1lIjoiRmxvd2NoYXJ0OiBNZXJnZSA3Mzc2IiwiQ29ubmVjdG9yU2hhcGVOYW1lIjoiU3RyYWlnaHQgQ29ubmVjdG9yIDczNzgifSx7Ik1pbGVzdG9uZUlkIjoiNmI1ZGQwNTktMWI2ZC00MDBhLWIxODktM2QxNTc3Zjg5YTlkIiwiVGl0bGVTaGFwZU5hbWUiOiJUZXh0Qm94IDczOTAiLCJEYXRlU2hhcGVOYW1lIjoiVGV4dEJveCA3MzkyIiwiTWFya2VyU2hhcGVOYW1lIjoiRmxvd2NoYXJ0OiBNZXJnZSA3Mzg2IiwiQ29ubmVjdG9yU2hhcGVOYW1lIjoiU3RyYWlnaHQgQ29ubmVjdG9yIDczODgifSx7Ik1pbGVzdG9uZUlkIjoiNTBiODgyODktNjEyNy00ZDFhLWJkNDEtODJlOTQwYmVjZDZjIiwiVGl0bGVTaGFwZU5hbWUiOiJUZXh0Qm94IDc0MDAiLCJEYXRlU2hhcGVOYW1lIjoiVGV4dEJveCA3NDAyIiwiTWFya2VyU2hhcGVOYW1lIjoiRmxvd2NoYXJ0OiBNZXJnZSA3Mzk2IiwiQ29ubmVjdG9yU2hhcGVOYW1lIjoiU3RyYWlnaHQgQ29ubmVjdG9yIDczOTgifSx7Ik1pbGVzdG9uZUlkIjoiMzUwNTM2YjMtY2U1ZC00OGE5LThlZDctMzc2NTYyZGNhYjE1IiwiVGl0bGVTaGFwZU5hbWUiOiJUZXh0Qm94IDc0MTAiLCJEYXRlU2hhcGVOYW1lIjoiVGV4dEJveCA3NDEyIiwiTWFya2VyU2hhcGVOYW1lIjoiRmxvd2NoYXJ0OiBNZXJnZSA3NDA2IiwiQ29ubmVjdG9yU2hhcGVOYW1lIjoiU3RyYWlnaHQgQ29ubmVjdG9yIDc0MDgifV0sIlRhc2tzIjpbXSwiVGltZWJhbmQiOnsiRWxhcHNlZFRpbWVTaGFwZU5hbWUiOiJSZWN0YW5nbGUgNzA3MyIsIlRvZGF5TWFya2VyU2hhcGVOYW1lIjoiSXNvc2NlbGVzIFRyaWFuZ2xlIDcwNzYiLCJUb2RheU1hcmtlclRleHRTaGFwZU5hbWUiOiJUZXh0Qm94IDcwNzciLCJSaWdodEVuZENhcHNTaGFwZU5hbWUiOm51bGwsIkxlZnRFbmRDYXBzU2hhcGVOYW1lIjpudWxsLCJFbGFwc2VkUmVjdGFuZ2xlU2hhcGVOYW1lIjoiUmVjdGFuZ2xlIDcwNzUiLCJTZWdtZW50U2hhcGVzTmFtZXMiOlsiUmVjdGFuZ2xlIDcwNjQiLCJUZXh0Qm94IDcwNjUiLCJUZXh0Qm94IDcwNjYiLCJUZXh0Qm94IDcwNjciLCJUZXh0Qm94IDcwNjgiLCJUZXh0Qm94IDcwNjkiLCJUZXh0Qm94IDcwNzAiLCJUZXh0Qm94IDcwNzEiLCJUZXh0Qm94IDcwNzIiXX19LCJFZGl0aW9uIjowLCJDdWx0dXJlSW5mb05hbWUiOiJodS1IVSIsIlZlcnNpb24iOiIyLjAuMC4wIiwiTWlsZXN0b25lcyI6W3siSW50ZXJuYWxJZCI6IjM1MDUzNmIzLWNlNWQtNDhhOS04ZWQ3LTM3NjU2MmRjYWIxNSIsIlRpdGxlTGVmdCI6MTc2LjM2NDAxNCwiVGl0bGVUb3AiOm51bGwsIlRpdGxlV2lkdGgiOm51bGwsIkNvbG9yIjoiUmVkIiwiVXRjRGF0ZSI6IjIwMDYtMDMtMDFUMDA6MDA6MDBaIiwiVGl0bGUiOiJQYXRpZW50J3MgY29uZGl0aW9uIGJlZ2lucyB0byBkZXRlcmlvcmF0ZSAiLCJTdHlsZSI6MiwiQmVsb3dUaW1lYmFuZCI6ZmFsc2UsIkN1c3RvbVNldHRpbmdzIjp7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SGlkZURhdGUiOmZhbHNlfSx7IkludGVybmFsSWQiOiI1MGI4ODI4OS02MTI3LTRkMWEtYmQ0MS04MmU5NDBiZWNkNmMiLCJUaXRsZUxlZnQiOjIyOS4yMDYzNzUsIlRpdGxlVG9wIjo5MjAuNDM3NSwiVGl0bGVXaWR0aCI6bnVsbCwiQ29sb3IiOiJSZWQiLCJVdGNEYXRlIjoiMjAwNi0wOS0wMVQwMDowMDowMFoiLCJUaXRsZSI6IlBhdGllbnQncyBjb25kaXRpb24gYmVjYW1lIHZlcnkgYmFkIChzZXZlcmUgaGVhZGFjaGUsIHZvbWl0aW5nKSwgaG9zcGl0YWxpemVk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NmI1ZGQwNTktMWI2ZC00MDBhLWIxODktM2QxNTc3Zjg5YTlkIiwiVGl0bGVMZWZ0IjoyMzAuMDY3OTQ3LCJUaXRsZVRvcCI6bnVsbCwiVGl0bGVXaWR0aCI6bnVsbCwiQ29sb3IiOiIwLCAxMTQsIDE4OCIsIlV0Y0RhdGUiOiIyMDA2LTA5LTA0VDAwOjAwOjAwWiIsIlRpdGxlIjoiRUFCUiwgU1NFUCwgbmVydmUgY29uZHVjdGlvbiBzcGVlZCIsIlN0eWxlIjoyLCJCZWxvd1RpbWViYW5kIjpmYWxzZSwiQ3VzdG9tU2V0dGluZ3MiOns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IaWRlRGF0ZSI6ZmFsc2V9LHsiSW50ZXJuYWxJZCI6IjdhMjM3YmE5LTgyZDUtNDIwNS1hYTJiLWUwMTMzYzVkMWZmOCIsIlRpdGxlTGVmdCI6MjMwLjkyOTUzNSwiVGl0bGVUb3AiOjkyMC40Mzc1LCJUaXRsZVdpZHRoIjpudWxsLCJDb2xvciI6IjE5MiwgODAsIDc3IiwiVXRjRGF0ZSI6IjIwMDYtMDktMDdUMDA6MDA6MDBaIiwiVGl0bGUiOiJGaXJzdCBNUjogXCJlbm9ybW91cyBiaWxhdGVyYWwgYWNvdXN0aWMgbmV1cm9tYXNcIiIsIlN0eWxlIjoyLCJCZWxvd1RpbWViYW5kIjpmYWxzZSwiQ3VzdG9tU2V0dGluZ3MiOns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IaWRlRGF0ZSI6ZmFsc2V9LHsiSW50ZXJuYWxJZCI6IjkwMjdjZDRiLTA1NWQtNDI5Zi1iMjM4LTYwNzg5YTEwYTFkNSIsIlRpdGxlTGVmdCI6MjMxLjc5MTEsIlRpdGxlVG9wIjpudWxsLCJUaXRsZVdpZHRoIjpudWxsLCJDb2xvciI6IjAsIDExNCwgMTg4IiwiVXRjRGF0ZSI6IjIwMDYtMDktMTBUMDA6MDA6MDBaIiwiVGl0bGUiOiJBdWRpb2xvZ3ljYWwgZXhhbWluYXRpb24iLCJTdHlsZSI6MiwiQmVsb3dUaW1lYmFuZCI6ZmFsc2UsIkN1c3RvbVNldHRpbmdzIjp7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SGlkZURhdGUiOmZhbHNlfSx7IkludGVybmFsSWQiOiJmYjQzMWExNC02YzBjLTQ4N2MtYTg4ZS03YjFmM2VmMjk3ZmYiLCJUaXRsZUxlZnQiOjIzMi45Mzk4NSwiVGl0bGVUb3AiOjkyMC40Mzc1LCJUaXRsZVdpZHRoIjpudWxsLCJDb2xvciI6IkxpbWUiLCJVdGNEYXRlIjoiMjAwNi0wOS0xNFQwMDowMDowMFoiLCJUaXRsZSI6IlBhcnRpYWwgc3VyZ2ljYWwgcmVzZWN0aW9uIG9mIGFjb3VzdGljIG5ldXJvbWEgb24gdGhlIGxlZnQiLCJTdHlsZSI6MiwiQmVsb3dUaW1lYmFuZCI6ZmFsc2UsIkN1c3RvbVNldHRpbmdzIjp7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SGlkZURhdGUiOmZhbHNlfSx7IkludGVybmFsSWQiOiIzYzg3NmMyMi0zNjM3LTRhNzUtYTNkMy01ZjVkODJmODA2MjgiLCJUaXRsZUxlZnQiOjI0Ny4yOTkxMzMsIlRpdGxlVG9wIjpudWxsLCJUaXRsZVdpZHRoIjpudWxsLCJDb2xvciI6IjE5MiwgODAsIDc3IiwiVXRjRGF0ZSI6IjIwMDYtMTEtMDNUMDA6MDA6MDBaIiwiVGl0bGUiOiJNUiIsIlN0eWxlIjoyLCJCZWxvd1RpbWViYW5kIjpmYWxzZSwiQ3VzdG9tU2V0dGluZ3MiOns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IaWRlRGF0ZSI6ZmFsc2V9LHsiSW50ZXJuYWxJZCI6IjgzN2U5ZDI3LTQ4ODItNGNmOS05ZmNhLTk3MDRmMTBiMDc5NCIsIlRpdGxlTGVmdCI6MzQwLjkyMjExOSwiVGl0bGVUb3AiOm51bGwsIlRpdGxlV2lkdGgiOm51bGwsIkNvbG9yIjoiMjQ3LCAxNTAsIDcwIiwiVXRjRGF0ZSI6IjIwMDctMDktMjVUMDA6MDA6MDBaIiwiVGl0bGUiOiJUcmVhdG1lbnQgZHVlIHRvIGZhY2lhbCBuZXJ2ZSBwYWxzeSIsIlN0eWxlIjoyLCJCZWxvd1RpbWViYW5kIjpmYWxzZSwiQ3VzdG9tU2V0dGluZ3MiOns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IaWRlRGF0ZSI6ZmFsc2V9LHsiSW50ZXJuYWxJZCI6IjA3MWQ5NjExLTY0ZGMtNGVmNy05Njk0LTAzMDQzYmVmZDdlZCIsIlRpdGxlTGVmdCI6MzQyLjY0NTIsIlRpdGxlVG9wIjpudWxsLCJUaXRsZVdpZHRoIjpudWxsLCJDb2xvciI6IjE5MiwgODAsIDc3IiwiVXRjRGF0ZSI6IjIwMDctMTAtMDFUMDA6MDA6MDBaIiwiVGl0bGUiOiJNUiIsIlN0eWxlIjoyLCJCZWxvd1RpbWViYW5kIjpmYWxzZSwiQ3VzdG9tU2V0dGluZ3MiOns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IaWRlRGF0ZSI6ZmFsc2V9LHsiSW50ZXJuYWxJZCI6ImVhNDBlNzA5LTU0NzUtNDFhMy05NGRiLThhNGE1NTQ5MjUwMyIsIlRpdGxlTGVmdCI6MzQ3LjI0MDIzNCwiVGl0bGVUb3AiOm51bGwsIlRpdGxlV2lkdGgiOm51bGwsIkNvbG9yIjoiTGltZSIsIlV0Y0RhdGUiOiIyMDA3LTEwLTE3VDAwOjAwOjAwWiIsIlRpdGxlIjoiU3RlcmVvdGF4aWMgaXJyYWRpYXRvbiBvbiB0aGUgcmlnaHQgc2lkZSAoMTQgR3kp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ZTMxNWI0ZWMtMTU2OS00MDZiLWFlYjAtMjQ3M2EyNTI4NmZmIiwiVGl0bGVMZWZ0IjozNTcuMDA0NTc4LCJUaXRsZVRvcCI6bnVsbCwiVGl0bGVXaWR0aCI6bnVsbCwiQ29sb3IiOiIyNDcsIDE1MCwgNzAiLCJVdGNEYXRlIjoiMjAwNy0xMS0yMFQwMDowMDowMFoiLCJUaXRsZSI6IlRyZWF0bWVudCBkdWUgdG8gZmFjaWFsIG5lcnZlIHBhbHN5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NGJkYWViNDktNjNhYS00MGM1LWFjOGItZTg5ZGU3NTRkOTQ1IiwiVGl0bGVMZWZ0IjozNzguODMwNzgsIlRpdGxlVG9wIjpudWxsLCJUaXRsZVdpZHRoIjpudWxsLCJDb2xvciI6IjE5MiwgODAsIDc3IiwiVXRjRGF0ZSI6IjIwMDgtMDItMDRUMDA6MDA6MDBaIiwiVGl0bGUiOiJNUiIsIlN0eWxlIjoyLCJCZWxvd1RpbWViYW5kIjpmYWxzZSwiQ3VzdG9tU2V0dGluZ3MiOns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IaWRlRGF0ZSI6ZmFsc2V9LHsiSW50ZXJuYWxJZCI6IjdiYmM1YjU4LTI1ZjEtNDZlYi1hZjUzLTBlYjE2YWM2MzEwZiIsIlRpdGxlTGVmdCI6Mzg1LjQzNjA2NiwiVGl0bGVUb3AiOm51bGwsIlRpdGxlV2lkdGgiOm51bGwsIkNvbG9yIjoiTGltZSIsIlV0Y0RhdGUiOiIyMDA4LTAyLTI3VDAwOjAwOjAwWiIsIlRpdGxlIjoiU3RlcmVvdGF4aWMgaXJyYWRpYXRvbiBvbiB0aGUgbGVmdCBzaWRlICgxNiBHeSkiLCJTdHlsZSI6MiwiQmVsb3dUaW1lYmFuZCI6ZmFsc2UsIkN1c3RvbVNldHRpbmdzIjp7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SGlkZURhdGUiOmZhbHNlfSx7IkludGVybmFsSWQiOiJjYWM5MmViYS0yMTJiLTRlODktYTEwNy05MWU4OTE4ZDdjZDciLCJUaXRsZUxlZnQiOjQwMy41Mjg4LCJUaXRsZVRvcCI6bnVsbCwiVGl0bGVXaWR0aCI6bnVsbCwiQ29sb3IiOiIyNDcsIDE1MCwgNzAiLCJVdGNEYXRlIjoiMjAwOC0wNC0zMFQwMDowMDowMFoiLCJUaXRsZSI6IlRyZWF0bWVudCBkdWUgdG8gZmFjaWFsIG5lcnZlIHBhbHN5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YWIzODA3YjktODFhMC00MDZjLTk4YjgtM2RjMTM3NTVmOWE4IiwiVGl0bGVMZWZ0Ijo0MDcuNTQ5NDM4LCJUaXRsZVRvcCI6bnVsbCwiVGl0bGVXaWR0aCI6bnVsbCwiQ29sb3IiOiIyNDcsIDE1MCwgNzAiLCJVdGNEYXRlIjoiMjAwOC0wNS0xNFQwMDowMDowMFoiLCJUaXRsZSI6IlRyZWF0bWVudCBkdWUgdG8gZmFjaWFsIG5lcnZlIHBhbHN5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ZDFhM2QyNWQtMmRkMi00OTM0LWIxZmItMzhiYzkzMjYwODRjIiwiVGl0bGVMZWZ0Ijo0MTMuODY3NTU0LCJUaXRsZVRvcCI6bnVsbCwiVGl0bGVXaWR0aCI6bnVsbCwiQ29sb3IiOiIxOTIsIDgwLCA3NyIsIlV0Y0RhdGUiOiIyMDA4LTA2LTA1VDAwOjAwOjAwWiIsIlRpdGxlIjoiTVIiLCJTdHlsZSI6MiwiQmVsb3dUaW1lYmFuZCI6ZmFsc2UsIkN1c3RvbVNldHRpbmdzIjp7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SGlkZURhdGUiOmZhbHNlfSx7IkludGVybmFsSWQiOiI5N2Q0NTc2OC1hNTU0LTQ2OTktOTRhMS05ODk5MzNiMzMwODYiLCJUaXRsZUxlZnQiOjQ0OS43NjU5LCJUaXRsZVRvcCI6bnVsbCwiVGl0bGVXaWR0aCI6bnVsbCwiQ29sb3IiOiIyNDcsIDE1MCwgNzAiLCJVdGNEYXRlIjoiMjAwOC0xMC0wOFQwMDowMDowMFoiLCJUaXRsZSI6IlRyZWF0bWVudCBkdWUgdG8gQmVsbCdzIHBhbHN5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MzA1YTJkNGQtMjc2MC00NzMyLWIzYmItZDIxNTZiNjhjY2QwIiwiVGl0bGVMZWZ0Ijo0NjAuMTA0NjQ1LCJUaXRsZVRvcCI6bnVsbCwiVGl0bGVXaWR0aCI6bnVsbCwiQ29sb3IiOiIxOTIsIDgwLCA3NyIsIlV0Y0RhdGUiOiIyMDA4LTExLTEzVDAwOjAwOjAwWiIsIlRpdGxlIjoiTVIiLCJTdHlsZSI6MiwiQmVsb3dUaW1lYmFuZCI6ZmFsc2UsIkN1c3RvbVNldHRpbmdzIjp7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SGlkZURhdGUiOmZhbHNlfSx7IkludGVybmFsSWQiOiIzYzhlY2QzOS1iMGIzLTQ3NjQtOTFlYi03NGY4MTc3YmZlYjgiLCJUaXRsZUxlZnQiOjQ4OS4zOTc2NDQsIlRpdGxlVG9wIjpudWxsLCJUaXRsZVdpZHRoIjpudWxsLCJDb2xvciI6Ijc1LCAxNzIsIDE5OCIsIlV0Y0RhdGUiOiIyMDA5LTAyLTIzVDAwOjAwOjAwWiIsIlRpdGxlIjoiQ1QiLCJTdHlsZSI6MiwiQmVsb3dUaW1lYmFuZCI6ZmFsc2UsIkN1c3RvbVNldHRpbmdzIjp7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SGlkZURhdGUiOmZhbHNlfSx7IkludGVybmFsSWQiOiI1ZDU2OTliOS1jM2EwLTQ1ZjEtYTc2Zi1iYTgzYmE3YjYzMTAiLCJUaXRsZUxlZnQiOjUxMS41MTExLCJUaXRsZVRvcCI6bnVsbCwiVGl0bGVXaWR0aCI6bnVsbCwiQ29sb3IiOiIyNDcsIDE1MCwgNzAiLCJVdGNEYXRlIjoiMjAwOS0wNS0xMVQwMDowMDowMFoiLCJUaXRsZSI6IlRyZWF0bWVudCBkdWUgdG8gZmFjaWFsIG5lcnZlIHBhbHN5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NDdiNzA2N2QtZDhmZC00N2RmLWIwOGMtMzA5ZjIyYTJiZWE4IiwiVGl0bGVMZWZ0Ijo0OTcuNDM4OSwiVGl0bGVUb3AiOm51bGwsIlRpdGxlV2lkdGgiOm51bGwsIkNvbG9yIjoiMCwgMTE0LCAxODgiLCJVdGNEYXRlIjoiMjAwOS0wMy0yM1QwMDowMDowMFoiLCJUaXRsZSI6IkF1ZGlvbG9neWNhbCBleGFtaW5hdGlvbiIsIlN0eWxlIjoyLCJCZWxvd1RpbWViYW5kIjpmYWxzZSwiQ3VzdG9tU2V0dGluZ3MiOns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IaWRlRGF0ZSI6ZmFsc2V9LHsiSW50ZXJuYWxJZCI6IjMxMDlmMTUwLTlkNzItNGNiYy05NGU5LWNkOWQyM2Q2NzdiNCIsIlRpdGxlTGVmdCI6NTgyLjE1OTA1OCwiVGl0bGVUb3AiOm51bGwsIlRpdGxlV2lkdGgiOm51bGwsIkNvbG9yIjoiMTkyLCA4MCwgNzciLCJVdGNEYXRlIjoiMjAxMC0wMS0xMlQwMDowMDowMFoiLCJUaXRsZSI6Ik1S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MjI0OWVjMmItZDAxYi00N2E5LWJlMjYtMmVjNDY0NTNlYTE4IiwiVGl0bGVMZWZ0Ijo2MzAuNDA2NDMzLCJUaXRsZVRvcCI6bnVsbCwiVGl0bGVXaWR0aCI6bnVsbCwiQ29sb3IiOiIxOTIsIDgwLCA3NyIsIlV0Y0RhdGUiOiIyMDEwLTA2LTI5VDAwOjAwOjAwWiIsIlRpdGxlIjoiTVIiLCJTdHlsZSI6MiwiQmVsb3dUaW1lYmFuZCI6ZmFsc2UsIkN1c3RvbVNldHRpbmdzIjp7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SGlkZURhdGUiOmZhbHNlfSx7IkludGVybmFsSWQiOiIzNmFiMjBjNy01ODYxLTRmZTctYWIzMi1jYmNiYjJmYWMyNWEiLCJUaXRsZUxlZnQiOjY3NC45MjA0LCJUaXRsZVRvcCI6bnVsbCwiVGl0bGVXaWR0aCI6bnVsbCwiQ29sb3IiOiIxOTIsIDgwLCA3NyIsIlV0Y0RhdGUiOiIyMDEwLTEyLTAxVDAwOjAwOjAwWiIsIlRpdGxlIjoiTVIiLCJTdHlsZSI6MiwiQmVsb3dUaW1lYmFuZCI6ZmFsc2UsIkN1c3RvbVNldHRpbmdzIjp7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SGlkZURhdGUiOmZhbHNlfSx7IkludGVybmFsSWQiOiI5MTQwMjNjZS1iZWY5LTQxNzgtOTI2OS1iN2RjNDMwZDI3ZTEiLCJUaXRsZUxlZnQiOjc1OS42NDA1LCJUaXRsZVRvcCI6bnVsbCwiVGl0bGVXaWR0aCI6bnVsbCwiQ29sb3IiOiI3NSwgMTcyLCAxOTgiLCJVdGNEYXRlIjoiMjAxMS0wOS0yMlQwMDowMDowMFoiLCJUaXRsZSI6IkNU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M2Y3MDk4MGEtMWU4OS00M2U3LWJjYWQtZTdkN2E4MmIzNjg3IiwiVGl0bGVMZWZ0Ijo3NTkuNjQwNSwiVGl0bGVUb3AiOm51bGwsIlRpdGxlV2lkdGgiOm51bGwsIkNvbG9yIjoiTGltZSIsIlV0Y0RhdGUiOiIyMDExLTA5LTIyVDAwOjAwOjAwWiIsIlRpdGxlIjoiUGFydGlhbCBzdXJnaWNhbCByZXNlY3Rpb24gb2YgYWNvdXN0aWMgbmV1cm9tYSBvbiB0aGUgcmlnaHQiLCJTdHlsZSI6MiwiQmVsb3dUaW1lYmFuZCI6ZmFsc2UsIkN1c3RvbVNldHRpbmdzIjp7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SGlkZURhdGUiOmZhbHNlfSx7IkludGVybmFsSWQiOiJiNGIwMDlhZS01MzVmLTQzNjItYWM2Zi01N2Q0MjhiMjIzMjAiLCJUaXRsZUxlZnQiOjc2OC41NDMzMzUsIlRpdGxlVG9wIjpudWxsLCJUaXRsZVdpZHRoIjpudWxsLCJDb2xvciI6Ijc1LCAxNzIsIDE5OCIsIlV0Y0RhdGUiOiIyMDExLTEwLTIzVDAwOjAwOjAwWiIsIlRpdGxlIjoiQ1QiLCJTdHlsZSI6MiwiQmVsb3dUaW1lYmFuZCI6ZmFsc2UsIkN1c3RvbVNldHRpbmdzIjp7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SGlkZURhdGUiOmZhbHNlfSx7IkludGVybmFsSWQiOiJhOWZkMTVjMi1hNjg2LTRmYWQtODEyNC1mMGZmNWIwYjJjYTkiLCJUaXRsZUxlZnQiOjc2OC44MzA0NDQsIlRpdGxlVG9wIjpudWxsLCJUaXRsZVdpZHRoIjpudWxsLCJDb2xvciI6Ijc1LCAxNzIsIDE5OCIsIlV0Y0RhdGUiOiIyMDExLTEwLTI0VDAwOjAwOjAwWiIsIlRpdGxlIjoiQ1QiLCJTdHlsZSI6MiwiQmVsb3dUaW1lYmFuZCI6ZmFsc2UsIkN1c3RvbVNldHRpbmdzIjp7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SGlkZURhdGUiOmZhbHNlfSx7IkludGVybmFsSWQiOiJmNDM3MzI4OS0yOTA0LTQ4MzctODgwYi1hOTEwNzA1ZDFmNmIiLCJUaXRsZUxlZnQiOjc2MS4wNzY1LCJUaXRsZVRvcCI6bnVsbCwiVGl0bGVXaWR0aCI6bnVsbCwiQ29sb3IiOiI3NSwgMTcyLCAxOTgiLCJVdGNEYXRlIjoiMjAxMS0wOS0yN1QwMDowMDowMFoiLCJUaXRsZSI6IkNU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ZTg0YTdjMjItYzY0My00N2E2LThmNWMtOGU0MWU2M2YxYzYxIiwiVGl0bGVMZWZ0Ijo3NjEuMzYzNjQ3LCJUaXRsZVRvcCI6bnVsbCwiVGl0bGVXaWR0aCI6bnVsbCwiQ29sb3IiOiIwLCAxMTQsIDE4OCIsIlV0Y0RhdGUiOiIyMDExLTA5LTI4VDAwOjAwOjAwWiIsIlRpdGxlIjoiQXVkaW9sb2dpY2FsIGV4YW1pbmF0aW9u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YjIyMWEzMjUtNmVkMS00YzcyLThmNzUtODI2NTFiYjJlYTI2IiwiVGl0bGVMZWZ0Ijo3NjQuODA5OCwiVGl0bGVUb3AiOm51bGwsIlRpdGxlV2lkdGgiOm51bGwsIkNvbG9yIjoiMCwgMTE0LCAxODgiLCJVdGNEYXRlIjoiMjAxMS0xMC0xMFQwMDowMDowMFoiLCJUaXRsZSI6Ikhvc3BpdGFsaXplZCBkdWUgdG8gdGV0cmFhdGF4eSIsIlN0eWxlIjoyLCJCZWxvd1RpbWViYW5kIjpmYWxzZSwiQ3VzdG9tU2V0dGluZ3MiOns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IaWRlRGF0ZSI6ZmFsc2V9LHsiSW50ZXJuYWxJZCI6IjYwNTFkYzRjLTUxMGMtNGU0Zi05YTJkLWU1NjhiODU3N2QyOCIsIlRpdGxlTGVmdCI6ODcyLjUwNDk0NCwiVGl0bGVUb3AiOm51bGwsIlRpdGxlV2lkdGgiOm51bGwsIkNvbG9yIjoiMTkyLCA4MCwgNzciLCJVdGNEYXRlIjoiMjAxMi0xMC0xOVQwMDowMDowMFoiLCJUaXRsZSI6Ik1S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NWI3OWYxYzMtMDFmZS00ZDY1LTgyNmYtN2Y4YTkxYWY1ZDNlIiwiVGl0bGVMZWZ0Ijo5MDAuNjQ5MywiVGl0bGVUb3AiOm51bGwsIlRpdGxlV2lkdGgiOm51bGwsIkNvbG9yIjoiNzUsIDE3MiwgMTk4IiwiVXRjRGF0ZSI6IjIwMTMtMDEtMjVUMDA6MDA6MDBaIiwiVGl0bGUiOiJDVCIsIlN0eWxlIjoyLCJCZWxvd1RpbWViYW5kIjpmYWxzZSwiQ3VzdG9tU2V0dGluZ3MiOns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IaWRlRGF0ZSI6ZmFsc2V9LHsiSW50ZXJuYWxJZCI6ImY4YWJjNjU2LWY4MDAtNGVlMS1hNWQ5LWQyYzQ1YTk0MTZhMCIsIlRpdGxlTGVmdCI6OTA1LjUzMTQzMywiVGl0bGVUb3AiOm51bGwsIlRpdGxlV2lkdGgiOm51bGwsIkNvbG9yIjoiMTkyLCA4MCwgNzciLCJVdGNEYXRlIjoiMjAxMy0wMi0xMVQwMDowMDowMFoiLCJUaXRsZSI6Ik1S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1dLCJUaW1lTGluZVR5cGUiOjMsIlRhc2tzIjpbXSwiU3R5bGUiOnsiVGltZWxpbmVTZXR0aW5ncyI6eyJUb2RheU1hcmtlckZvbnRTZXR0aW5ncyI6eyJGb250U2l6ZSI6MTIsIkZvbnROYW1lIjoiQ2FsaWJyaSIsIklzQm9sZCI6ZmFsc2UsIklzSXRhbGljIjpmYWxzZSwiSXNVbmRlcmxpbmVkIjpmYWxzZSwiRm9yZWdyb3VuZENvbG9yIjoiV2hpdGUifSwiU3RhcnRZZWFyRm9udCI6eyJGb250U2l6ZSI6MTgsIkZvbnROYW1lIjoiQ2FsaWJyaSIsIklzQm9sZCI6dHJ1ZSwiSXNJdGFsaWMiOmZhbHNlLCJJc1VuZGVybGluZWQiOmZhbHNlLCJGb3JlZ3JvdW5kQ29sb3IiOiJXaGl0ZSJ9LCJFbmRZZWFyRm9udCI6eyJGb250U2l6ZSI6MTgsIkZvbnROYW1lIjoiQ2FsaWJyaSIsIklzQm9sZCI6dHJ1ZSwiSXNJdGFsaWMiOmZhbHNlLCJJc1VuZGVybGluZWQiOmZhbHNlLCJGb3JlZ3JvdW5kQ29sb3IiOiJXaGl0ZSJ9LCJJc1RoaW4iOmZhbHNlLCJIYXMzREVmZmVjdCI6dHJ1ZSwiVGltZWJhbmRJc1JvdW5kZWQiOmZhbHNlLCJUaW1lYmFuZENvbG9yIjoiMTc4LCAxNzgsIDE3OCIsIlRpbWViYW5kRm9udFNldHRpbmdzIjp7IkZvbnRTaXplIjoxMiwiRm9udE5hbWUiOiJDYWxpYnJpIiwiSXNCb2xkIjpmYWxzZSwiSXNJdGFsaWMiOmZhbHNlLCJJc1VuZGVybGluZWQiOmZhbHNlLCJGb3JlZ3JvdW5kQ29sb3IiOiJCbGFjayJ9LCJFbGFwc2VkVGltZUNvbG9yIjoiMjU1LCAxOTIsIDAiLCJFbGFwc2VkVGltZVN0eWxlIjoxLCJUb2RheU1hcmtlclBvc2l0aW9uIjoyLCJDYXBzUG9zaXRpb24iOjB9LCJEZWZhdWx0TWlsZXN0b25lU2V0dGluZ3MiOnsiRmxhZ0Nvbm5lY3RvclNldHRpbmdzIjp7IkNvbG9yIjoiNzksIDEyOSwgMTg5In0sIkRhdGVGb3JtYXQiOnsiRm9ybWF0U3RyaW5nIjoiZC9NL3l5eXkiLCJTZXBhcmF0b3IiOiIvIiwiVXNlSW50ZXJuYXRpb25hbERhdGVGb3JtYXQiOnRydWV9LCJXb3JkV3JhcCI6dHJ1ZSw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EZWZhdWx0VGFza1NldHRpbmdzIjp7IldvcmRXcmFwIjpmYWxzZSwiRGF0ZUZvbnRTZXR0aW5ncyI6eyJGb250U2l6ZSI6MTAsIkZvbnROYW1lIjoiQ2FsaWJyaSIsIklzQm9sZCI6ZmFsc2UsIklzSXRhbGljIjpmYWxzZSwiSXNVbmRlcmxpbmVkIjpmYWxzZSwiRm9yZWdyb3VuZENvbG9yIjoiMzEsIDczLCAxMjYifSwiSXNUaGljayI6dHJ1ZSwiVGFza3NBYm92ZVRpbWViYW5kIjp0cnVlLCJEYXRlRm9ybWF0Ijp7IkZvcm1hdFN0cmluZyI6ImQvTS95eXl5IiwiU2VwYXJhdG9yIjoiLyIsIlVzZUludGVybmF0aW9uYWxEYXRlRm9ybWF0IjpmYWxzZX0sIkR1cmF0aW9uUG9zaXRpb24iOjIsIkR1cmF0aW9uRm9ybWF0IjowLCJSZW5kZXJMb25nVGFza1RpdGxlQWJvdmVUYXNrU2hhcGUiOmZhbHNlLCJJc0hvcml6b250YWxDb25uZWN0b3JWaXNpYmxlIjpmYWxzZSwiSXNWZXJ0aWNhbENvbm5lY3RvclZpc2libGUiOnRydWUsIkhvcml6b250YWxDb25uZWN0b3JTZXR0aW5ncyI6eyJDb2xvciI6IjIwNCwgMjA0LCAyMDQifSwiVmVydGljYWxDb25uZWN0b3JTZXR0aW5ncyI6eyJDb2xvciI6IjIwNCwgMjA0LCAyMDQifSwiSW50ZXJ2YWxUZXh0UG9zaXRpb24iOjEsIkludGVydmFsRGF0ZVBvc2l0aW9uIjoyLCJUaXRsZVdpZHRoIjpudWxsLCJUaXRsZUZvbnRTZXR0aW5ncyI6eyJGb250U2l6ZSI6MTEsIkZvbnROYW1lIjoiQ2FsaWJyaSIsIklzQm9sZCI6ZmFsc2UsIklzSXRhbGljIjpmYWxzZSwiSXNVbmRlcmxpbmVkIjpmYWxzZSwiRm9yZWdyb3VuZENvbG9yIjoiQmxhY2sifX0sIlNjYWxlU2V0dGluZ3MiOnsiRGF0ZUZvcm1hdCI6Ik1NTU0iLCJJbnRlcnZhbFR5cGUiOjQsIlVzZUF1dG9tYXRpY1RpbWVTY2FsZSI6dHJ1ZSwiQ3VzdG9tVGltZVNjYWxlVXRjU3RhcnREYXRlIjoiMjAwNi0wMy0wMVQwMDowMDowMFoiLCJDdXN0b21UaW1lU2NhbGVVdGNFbmREYXRlIjoiMjAxMy0wMi0xMVQwMDowMDowMFoifX0sIlRpbWViYW5kVmVydGljYWxQb3NpdGlvbiI6eyJRdWlja1Bvc2l0aW9uIjoyLCJSZWxhdGl2ZVBvc2l0aW9uIjo3NS4wLCJBYnNvbHV0ZVBvc2l0aW9uIjoxNTA5LjY1NjI1LCJQcmV2aW91c0Fic29sdXRlUG9zaXRpb24iOjE1MDkuNjU2MjV9fQ=="/>
  <p:tag name="__MASTER" val="__part_0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501</Words>
  <Application>Microsoft Office PowerPoint</Application>
  <PresentationFormat>Egyéni</PresentationFormat>
  <Paragraphs>177</Paragraphs>
  <Slides>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3" baseType="lpstr">
      <vt:lpstr>Office-téma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attila</dc:creator>
  <cp:lastModifiedBy>attila</cp:lastModifiedBy>
  <cp:revision>28</cp:revision>
  <dcterms:created xsi:type="dcterms:W3CDTF">2013-06-13T12:02:12Z</dcterms:created>
  <dcterms:modified xsi:type="dcterms:W3CDTF">2013-06-18T21:10:32Z</dcterms:modified>
</cp:coreProperties>
</file>